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D1E"/>
    <a:srgbClr val="343434"/>
    <a:srgbClr val="141A1A"/>
    <a:srgbClr val="151515"/>
    <a:srgbClr val="282828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3A163-C405-4C97-BCAD-096C5992F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D5AE8C-4849-44B7-95D1-628E9272C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27E37-9DF3-4C05-AF11-4D1BF536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DCF4F-6ED9-490D-A843-B40FADCA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41984-07B0-4F91-9E34-921C9F35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1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CF5DF-1174-4890-B014-1821BF2F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E2B0A8-AE8C-4902-8191-28DE1999E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B6613-408E-41A0-9C53-5F77FFDA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8C85-8D23-4BFA-A1ED-63873826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77870-DC8D-4357-AFF1-AE867BCE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B6D1EE-3CEB-44D4-A29C-8251A4B2C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EB5F3-4414-43CA-A2EF-D39D4AE09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7A79E-0031-42FB-8039-3A41641A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E931A-6819-44ED-8381-DFA20D1B0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825F1-7E0E-48C6-8B80-9EF4242A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8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3BEC2-EDB3-4E9F-BEA8-D4DA1DCA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E8223-9170-4B72-B2ED-5F4539A1D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D6FF6-2D45-4560-B68E-1F7CC0D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B7469-588E-48D7-9529-326D6EAB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45F13-EEDE-42A4-BB08-1162D952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9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0C069-1D25-49CA-9F25-904E572B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FA427-B145-4179-A517-C0637D857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BE867-A06D-4F67-86AD-A47993940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A0E38-BCE6-437C-BEA5-7417BEDC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A2D0E-98BF-4CEB-92DC-EB810830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1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E75D2-8864-49B7-9506-4284FDE3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7AA50-6D7D-4201-B2C5-64AE755CF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F52FEF-B6D7-4887-9A88-3F98ED4A5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65E22-E250-4EED-88AD-EB537852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258FA-90B3-4182-AA40-32129E6E8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6400AC-0111-4010-A08E-36C9EB30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2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2DEF5-E4B2-4E02-91DF-CEE077C6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AB2DC-E9F2-4588-BB84-92F19B2F3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74416C-4E1B-48AD-BE94-DA11348D9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C9C214-7A3C-42F6-944A-CA33D8D83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6A8E46-E54D-42B4-A691-12FE2944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64F365-777E-40F0-B2DE-19D510BD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C831F8-031F-430B-AF21-A16619BE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C929F7-383D-45EB-AF12-A21E026F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92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0D044-420B-4EC0-8075-63F35479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587964-55E6-4C09-A5AE-1F30E962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D2F39B-9872-4307-A33D-188C7920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593A5-5C24-4CD2-A26E-D6A9A77D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23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D0C903-A789-4F54-A9B4-619F8B00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897324-3E4B-4C93-84A8-2F1425D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AB127-D8F0-49DF-AA7C-4567CA34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7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30410-5746-464D-958B-8FD0011A2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29BF3-3179-431E-B41D-552F1F02A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495858-6200-46E3-93EF-823B3227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881561-2DF7-47A3-BE35-0894794F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088817-9299-4CC6-848A-EF748338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49819-219A-4F70-B07B-B8866764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46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C926B-EF05-405F-B929-F1B11BBA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04FA6F-F43A-43AA-A46D-16338D209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2FCC4-8DF9-456A-9A51-F3E3966E6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41CB44-D171-42F0-A1E1-99D6EF23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67377A-15F1-4DFF-BD3F-CAFC1156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6223D4-89BF-4F9B-8545-DC71DA92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22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Marker/>
                    </a14:imgEffect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FED398-59C9-4DED-84E9-0A599CC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6BEBD-572E-4D30-A3F2-D97EE38E7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11A3B-8B82-4BE4-8FD2-8FDEF0910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41D0-FEC5-4F99-AEAF-F72D5CFC9E6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C1FC00-AE7E-486A-8543-0450EB168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0A11AF-D303-4340-9E6A-03A6901A9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06D1A-D6AC-460B-8DCB-A869D4D4F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7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gi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97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13F169-5B77-4C94-A1AA-337835FB18D7}"/>
              </a:ext>
            </a:extLst>
          </p:cNvPr>
          <p:cNvSpPr txBox="1"/>
          <p:nvPr/>
        </p:nvSpPr>
        <p:spPr>
          <a:xfrm>
            <a:off x="6253018" y="628074"/>
            <a:ext cx="5735782" cy="1107996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6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Hello Michael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AE475-A6F2-47AE-9038-693A18E7B87A}"/>
              </a:ext>
            </a:extLst>
          </p:cNvPr>
          <p:cNvSpPr txBox="1"/>
          <p:nvPr/>
        </p:nvSpPr>
        <p:spPr>
          <a:xfrm>
            <a:off x="129309" y="1973152"/>
            <a:ext cx="2013527" cy="291169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79DC28-1C91-48E7-A551-3BBF8D58FBC8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82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E9847-3C88-4FE4-9919-A782A2B2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34041"/>
            <a:ext cx="3017306" cy="285968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DE3726-75F4-4F1C-9078-D1ED900911C3}"/>
              </a:ext>
            </a:extLst>
          </p:cNvPr>
          <p:cNvGrpSpPr/>
          <p:nvPr/>
        </p:nvGrpSpPr>
        <p:grpSpPr>
          <a:xfrm>
            <a:off x="3868979" y="2334041"/>
            <a:ext cx="2278398" cy="1241595"/>
            <a:chOff x="7084291" y="1656628"/>
            <a:chExt cx="4922981" cy="354474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16BF52F-942B-4416-BCF3-302957F430C3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‘Singleton’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패턴 사용으로 고유 스크립트로 사용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재생하고자 하는 곡의 이름과 재생할 곡을 등록할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AudioClip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등록할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‘Sound’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클래스 생성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D0818C3-031E-4895-9B94-0728E8A54A8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1/2 액자 24">
              <a:extLst>
                <a:ext uri="{FF2B5EF4-FFF2-40B4-BE49-F238E27FC236}">
                  <a16:creationId xmlns:a16="http://schemas.microsoft.com/office/drawing/2014/main" id="{7C28D8A7-3C0B-4BB0-9DE2-D02F97C391FE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C1F202-3AEB-4858-A1C2-E8066378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76" y="5254232"/>
            <a:ext cx="2164107" cy="64622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D9AA407-BE5B-4DBB-A7E9-25B13E96040B}"/>
              </a:ext>
            </a:extLst>
          </p:cNvPr>
          <p:cNvSpPr/>
          <p:nvPr/>
        </p:nvSpPr>
        <p:spPr>
          <a:xfrm>
            <a:off x="2828161" y="376388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99A7A9E-B370-40D5-8249-03504E3BF4D4}"/>
              </a:ext>
            </a:extLst>
          </p:cNvPr>
          <p:cNvCxnSpPr>
            <a:stCxn id="26" idx="6"/>
          </p:cNvCxnSpPr>
          <p:nvPr/>
        </p:nvCxnSpPr>
        <p:spPr>
          <a:xfrm flipV="1">
            <a:off x="2962083" y="2624667"/>
            <a:ext cx="1222746" cy="121745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D9E4F2-84B3-480E-A20E-B5442611859D}"/>
              </a:ext>
            </a:extLst>
          </p:cNvPr>
          <p:cNvSpPr/>
          <p:nvPr/>
        </p:nvSpPr>
        <p:spPr>
          <a:xfrm>
            <a:off x="1519995" y="5248782"/>
            <a:ext cx="295327" cy="11670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47ECC4-709A-475C-8B4A-0844A76B13DD}"/>
              </a:ext>
            </a:extLst>
          </p:cNvPr>
          <p:cNvSpPr/>
          <p:nvPr/>
        </p:nvSpPr>
        <p:spPr>
          <a:xfrm>
            <a:off x="4590998" y="3290864"/>
            <a:ext cx="504877" cy="17399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B1503B-33EE-43B5-96C2-4098566C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0" y="5950144"/>
            <a:ext cx="1733690" cy="42103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DD0186-6ACC-4956-96CF-2730E92A8A22}"/>
              </a:ext>
            </a:extLst>
          </p:cNvPr>
          <p:cNvSpPr/>
          <p:nvPr/>
        </p:nvSpPr>
        <p:spPr>
          <a:xfrm>
            <a:off x="1252935" y="6027153"/>
            <a:ext cx="415857" cy="26934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33ACA7-6268-4CC3-86D5-008F7B02B6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078"/>
          <a:stretch/>
        </p:blipFill>
        <p:spPr>
          <a:xfrm>
            <a:off x="3866741" y="3614699"/>
            <a:ext cx="2350882" cy="10360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A3201B4-69BE-458D-9FCA-0B2918FFC3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20"/>
          <a:stretch/>
        </p:blipFill>
        <p:spPr>
          <a:xfrm>
            <a:off x="3875803" y="4743288"/>
            <a:ext cx="2350882" cy="855569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BB8238BB-F8DF-4E05-A7A6-5F25C4C1622A}"/>
              </a:ext>
            </a:extLst>
          </p:cNvPr>
          <p:cNvSpPr/>
          <p:nvPr/>
        </p:nvSpPr>
        <p:spPr>
          <a:xfrm>
            <a:off x="5898193" y="412311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8BC2E7E-E834-4869-9441-BB28BA55E916}"/>
              </a:ext>
            </a:extLst>
          </p:cNvPr>
          <p:cNvSpPr/>
          <p:nvPr/>
        </p:nvSpPr>
        <p:spPr>
          <a:xfrm>
            <a:off x="5898193" y="5002735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DAC3A27-4350-4963-8F7A-A75A350E5D63}"/>
              </a:ext>
            </a:extLst>
          </p:cNvPr>
          <p:cNvCxnSpPr>
            <a:cxnSpLocks/>
            <a:stCxn id="33" idx="6"/>
            <a:endCxn id="34" idx="6"/>
          </p:cNvCxnSpPr>
          <p:nvPr/>
        </p:nvCxnSpPr>
        <p:spPr>
          <a:xfrm>
            <a:off x="6032115" y="4201351"/>
            <a:ext cx="12700" cy="879622"/>
          </a:xfrm>
          <a:prstGeom prst="bentConnector3">
            <a:avLst>
              <a:gd name="adj1" fmla="val 18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37869CC-0978-46F2-B4DA-684166F42DB9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1815322" y="3377862"/>
            <a:ext cx="2775676" cy="1929273"/>
          </a:xfrm>
          <a:prstGeom prst="bentConnector3">
            <a:avLst>
              <a:gd name="adj1" fmla="val 741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227F46B-D20D-47AB-B4C6-A514800E4C06}"/>
              </a:ext>
            </a:extLst>
          </p:cNvPr>
          <p:cNvCxnSpPr>
            <a:stCxn id="30" idx="3"/>
            <a:endCxn id="29" idx="2"/>
          </p:cNvCxnSpPr>
          <p:nvPr/>
        </p:nvCxnSpPr>
        <p:spPr>
          <a:xfrm flipV="1">
            <a:off x="1668792" y="3464859"/>
            <a:ext cx="3174645" cy="2696966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오른쪽 대괄호 45">
            <a:extLst>
              <a:ext uri="{FF2B5EF4-FFF2-40B4-BE49-F238E27FC236}">
                <a16:creationId xmlns:a16="http://schemas.microsoft.com/office/drawing/2014/main" id="{5DF7B82A-D7D3-4081-A0FF-672FF1649DDE}"/>
              </a:ext>
            </a:extLst>
          </p:cNvPr>
          <p:cNvSpPr/>
          <p:nvPr/>
        </p:nvSpPr>
        <p:spPr>
          <a:xfrm>
            <a:off x="6278938" y="3237157"/>
            <a:ext cx="48179" cy="1447800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B06AA1B-961A-4181-9799-E86141DD2E0A}"/>
              </a:ext>
            </a:extLst>
          </p:cNvPr>
          <p:cNvCxnSpPr/>
          <p:nvPr/>
        </p:nvCxnSpPr>
        <p:spPr>
          <a:xfrm flipH="1">
            <a:off x="6032115" y="3237157"/>
            <a:ext cx="2468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09869919-F6F0-4656-A7E7-C2365D89C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933" y="2285525"/>
            <a:ext cx="2671845" cy="61900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BCDE1B2-5D64-476A-AB98-793E252D66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892"/>
          <a:stretch/>
        </p:blipFill>
        <p:spPr>
          <a:xfrm>
            <a:off x="6384909" y="3008436"/>
            <a:ext cx="3411073" cy="97723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04C7EFE-0AB5-46AF-87BB-A4E26052EB2B}"/>
              </a:ext>
            </a:extLst>
          </p:cNvPr>
          <p:cNvGrpSpPr/>
          <p:nvPr/>
        </p:nvGrpSpPr>
        <p:grpSpPr>
          <a:xfrm>
            <a:off x="6415729" y="4020378"/>
            <a:ext cx="3530199" cy="1060596"/>
            <a:chOff x="7084291" y="1656628"/>
            <a:chExt cx="4922981" cy="354474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A7BE2E-53E4-415E-8FCE-E0504E7D3B10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‘Start’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현재 재생 중인 오디오 이름을 받아서 확인 할 수 있도록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string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타입의 배열을 생성해주고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Bgm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Sfx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Master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믹서의 디폴트 값을 부여 하도록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SetFunction_UI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’, 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ResetFunction_UI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순으로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AudioMixer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기본값 설정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9" name="1/2 액자 58">
              <a:extLst>
                <a:ext uri="{FF2B5EF4-FFF2-40B4-BE49-F238E27FC236}">
                  <a16:creationId xmlns:a16="http://schemas.microsoft.com/office/drawing/2014/main" id="{5F2A1B45-209D-4DD4-BA77-D39A3AE5D17A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1/2 액자 59">
              <a:extLst>
                <a:ext uri="{FF2B5EF4-FFF2-40B4-BE49-F238E27FC236}">
                  <a16:creationId xmlns:a16="http://schemas.microsoft.com/office/drawing/2014/main" id="{2018F506-6E3B-4812-940F-21981E5EB2DA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623DD40D-F78E-44F1-9024-35DD9C752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369" y="5105766"/>
            <a:ext cx="2687734" cy="919866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0AC249D-1147-4695-8674-E0514E8EB5D1}"/>
              </a:ext>
            </a:extLst>
          </p:cNvPr>
          <p:cNvSpPr/>
          <p:nvPr/>
        </p:nvSpPr>
        <p:spPr>
          <a:xfrm>
            <a:off x="6574869" y="2713760"/>
            <a:ext cx="764143" cy="11040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41BD2E-962E-4DDD-8689-4EAF6FD01981}"/>
              </a:ext>
            </a:extLst>
          </p:cNvPr>
          <p:cNvSpPr/>
          <p:nvPr/>
        </p:nvSpPr>
        <p:spPr>
          <a:xfrm>
            <a:off x="7058025" y="3010363"/>
            <a:ext cx="807244" cy="11040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4D2F53-5828-4932-B8CD-A690F6933787}"/>
              </a:ext>
            </a:extLst>
          </p:cNvPr>
          <p:cNvSpPr/>
          <p:nvPr/>
        </p:nvSpPr>
        <p:spPr>
          <a:xfrm>
            <a:off x="6802287" y="4629755"/>
            <a:ext cx="1101081" cy="16608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3B0F399-F3A6-405B-81AB-6AEA9F875DC0}"/>
              </a:ext>
            </a:extLst>
          </p:cNvPr>
          <p:cNvSpPr/>
          <p:nvPr/>
        </p:nvSpPr>
        <p:spPr>
          <a:xfrm>
            <a:off x="6558158" y="2482700"/>
            <a:ext cx="2461151" cy="12715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00B10A5-02EE-4337-A11C-99EA9A153166}"/>
              </a:ext>
            </a:extLst>
          </p:cNvPr>
          <p:cNvSpPr/>
          <p:nvPr/>
        </p:nvSpPr>
        <p:spPr>
          <a:xfrm>
            <a:off x="8807934" y="5565699"/>
            <a:ext cx="133922" cy="15647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F6036D2C-C2AD-440B-95C0-9CF78BFF3CEE}"/>
              </a:ext>
            </a:extLst>
          </p:cNvPr>
          <p:cNvCxnSpPr>
            <a:cxnSpLocks/>
            <a:stCxn id="67" idx="6"/>
            <a:endCxn id="66" idx="3"/>
          </p:cNvCxnSpPr>
          <p:nvPr/>
        </p:nvCxnSpPr>
        <p:spPr>
          <a:xfrm flipV="1">
            <a:off x="8941856" y="2546279"/>
            <a:ext cx="77453" cy="3097658"/>
          </a:xfrm>
          <a:prstGeom prst="bentConnector3">
            <a:avLst>
              <a:gd name="adj1" fmla="val 16413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3649B4-D972-4048-B16B-9C7771F5E6F2}"/>
              </a:ext>
            </a:extLst>
          </p:cNvPr>
          <p:cNvSpPr/>
          <p:nvPr/>
        </p:nvSpPr>
        <p:spPr>
          <a:xfrm>
            <a:off x="8015237" y="4629756"/>
            <a:ext cx="1274374" cy="17255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A34DAA1-C762-417F-8FB5-D61341C36D4D}"/>
              </a:ext>
            </a:extLst>
          </p:cNvPr>
          <p:cNvSpPr/>
          <p:nvPr/>
        </p:nvSpPr>
        <p:spPr>
          <a:xfrm>
            <a:off x="6590895" y="3233394"/>
            <a:ext cx="988066" cy="144468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2E67B0E1-57A0-45B9-99A2-6448415CB4D5}"/>
              </a:ext>
            </a:extLst>
          </p:cNvPr>
          <p:cNvCxnSpPr>
            <a:cxnSpLocks/>
            <a:stCxn id="75" idx="3"/>
            <a:endCxn id="74" idx="2"/>
          </p:cNvCxnSpPr>
          <p:nvPr/>
        </p:nvCxnSpPr>
        <p:spPr>
          <a:xfrm>
            <a:off x="7578961" y="3305628"/>
            <a:ext cx="1073463" cy="1496682"/>
          </a:xfrm>
          <a:prstGeom prst="bentConnector4">
            <a:avLst>
              <a:gd name="adj1" fmla="val 225389"/>
              <a:gd name="adj2" fmla="val 10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E44AC8F-9D28-4B26-942A-0428EE613AE6}"/>
              </a:ext>
            </a:extLst>
          </p:cNvPr>
          <p:cNvCxnSpPr>
            <a:stCxn id="63" idx="3"/>
            <a:endCxn id="64" idx="0"/>
          </p:cNvCxnSpPr>
          <p:nvPr/>
        </p:nvCxnSpPr>
        <p:spPr>
          <a:xfrm>
            <a:off x="7339012" y="2768962"/>
            <a:ext cx="122635" cy="241401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FF58972C-6DF5-4CBA-A0A2-BC6A255CEDE0}"/>
              </a:ext>
            </a:extLst>
          </p:cNvPr>
          <p:cNvCxnSpPr>
            <a:cxnSpLocks/>
            <a:stCxn id="65" idx="0"/>
            <a:endCxn id="64" idx="1"/>
          </p:cNvCxnSpPr>
          <p:nvPr/>
        </p:nvCxnSpPr>
        <p:spPr>
          <a:xfrm rot="16200000" flipV="1">
            <a:off x="6423332" y="3700258"/>
            <a:ext cx="1564190" cy="294803"/>
          </a:xfrm>
          <a:prstGeom prst="bentConnector4">
            <a:avLst>
              <a:gd name="adj1" fmla="val 1685"/>
              <a:gd name="adj2" fmla="val 29301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09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389CA2-660B-4C37-ABD9-83DCF5EA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951" y="2311807"/>
            <a:ext cx="3702097" cy="27605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AC3216-507C-4BE0-B9B3-41738553D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92"/>
          <a:stretch/>
        </p:blipFill>
        <p:spPr>
          <a:xfrm>
            <a:off x="773756" y="2311807"/>
            <a:ext cx="3411073" cy="97723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BBE1C5-6B00-4845-942C-5F3491ADB3F3}"/>
              </a:ext>
            </a:extLst>
          </p:cNvPr>
          <p:cNvGrpSpPr/>
          <p:nvPr/>
        </p:nvGrpSpPr>
        <p:grpSpPr>
          <a:xfrm>
            <a:off x="800780" y="4619518"/>
            <a:ext cx="3384049" cy="1239415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C9DE7CF-331B-443E-BF9E-353CB251A380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ResetFunction_UI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오디오 믹서의 실제 값을 조절 할 수 있도록 해줄 슬라이더와 오디오 믹서의 기본 값을 설정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슬라이더에 값이 변할 때 바로 적용되도록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AddListener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각 함수들을 등록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DF5897F3-990A-4682-A020-451F367A0C9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352DB6F1-35CF-4B3B-8FFA-F5991B9FEB15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62AEAC8-E193-4F2B-B8DA-6CC9203FF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6" y="3366528"/>
            <a:ext cx="3045612" cy="114899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2DF57D-025D-4468-80B6-C6B365D1E170}"/>
              </a:ext>
            </a:extLst>
          </p:cNvPr>
          <p:cNvSpPr/>
          <p:nvPr/>
        </p:nvSpPr>
        <p:spPr>
          <a:xfrm>
            <a:off x="848467" y="4674809"/>
            <a:ext cx="1344400" cy="1591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0375CD-70AE-4B89-B6AE-39412EB17EA3}"/>
              </a:ext>
            </a:extLst>
          </p:cNvPr>
          <p:cNvSpPr/>
          <p:nvPr/>
        </p:nvSpPr>
        <p:spPr>
          <a:xfrm>
            <a:off x="4917854" y="2307292"/>
            <a:ext cx="949546" cy="1522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826FA6-828F-4E1C-8C57-85E0195FC257}"/>
              </a:ext>
            </a:extLst>
          </p:cNvPr>
          <p:cNvSpPr/>
          <p:nvPr/>
        </p:nvSpPr>
        <p:spPr>
          <a:xfrm>
            <a:off x="992220" y="2526218"/>
            <a:ext cx="949546" cy="1522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FE43380-FE85-4006-A674-EBB4CF69AD6C}"/>
              </a:ext>
            </a:extLst>
          </p:cNvPr>
          <p:cNvCxnSpPr>
            <a:stCxn id="29" idx="1"/>
            <a:endCxn id="31" idx="1"/>
          </p:cNvCxnSpPr>
          <p:nvPr/>
        </p:nvCxnSpPr>
        <p:spPr>
          <a:xfrm rot="10800000" flipH="1">
            <a:off x="848466" y="2602318"/>
            <a:ext cx="143753" cy="2152050"/>
          </a:xfrm>
          <a:prstGeom prst="bentConnector3">
            <a:avLst>
              <a:gd name="adj1" fmla="val -15902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F35F936-2EB6-441B-88B3-F78DDFD4FCFB}"/>
              </a:ext>
            </a:extLst>
          </p:cNvPr>
          <p:cNvCxnSpPr>
            <a:stCxn id="31" idx="3"/>
            <a:endCxn id="30" idx="1"/>
          </p:cNvCxnSpPr>
          <p:nvPr/>
        </p:nvCxnSpPr>
        <p:spPr>
          <a:xfrm flipV="1">
            <a:off x="1941766" y="2383392"/>
            <a:ext cx="2976088" cy="218926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57B627-CE65-4AFD-B5DE-46409A666DBA}"/>
              </a:ext>
            </a:extLst>
          </p:cNvPr>
          <p:cNvSpPr/>
          <p:nvPr/>
        </p:nvSpPr>
        <p:spPr>
          <a:xfrm>
            <a:off x="2215087" y="2787885"/>
            <a:ext cx="1704979" cy="25693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0417C5-C9FD-4EB3-B102-3B12CE18C6CC}"/>
              </a:ext>
            </a:extLst>
          </p:cNvPr>
          <p:cNvSpPr/>
          <p:nvPr/>
        </p:nvSpPr>
        <p:spPr>
          <a:xfrm>
            <a:off x="2389712" y="3044825"/>
            <a:ext cx="1795117" cy="13017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5FE670-2524-46A3-8199-C6951BC447B4}"/>
              </a:ext>
            </a:extLst>
          </p:cNvPr>
          <p:cNvSpPr/>
          <p:nvPr/>
        </p:nvSpPr>
        <p:spPr>
          <a:xfrm>
            <a:off x="1389984" y="5582236"/>
            <a:ext cx="893636" cy="16611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F7BFF3-DBB0-4A4A-995B-236EB3D9C87B}"/>
              </a:ext>
            </a:extLst>
          </p:cNvPr>
          <p:cNvSpPr/>
          <p:nvPr/>
        </p:nvSpPr>
        <p:spPr>
          <a:xfrm>
            <a:off x="1512158" y="3345181"/>
            <a:ext cx="1878742" cy="15827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5CCA48-72BB-4C88-A35B-1FA8BD146E1C}"/>
              </a:ext>
            </a:extLst>
          </p:cNvPr>
          <p:cNvSpPr/>
          <p:nvPr/>
        </p:nvSpPr>
        <p:spPr>
          <a:xfrm>
            <a:off x="1524428" y="3636803"/>
            <a:ext cx="1878742" cy="15827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BBC4DAD-12BD-4BB0-BBD6-5E6B36FA099A}"/>
              </a:ext>
            </a:extLst>
          </p:cNvPr>
          <p:cNvSpPr/>
          <p:nvPr/>
        </p:nvSpPr>
        <p:spPr>
          <a:xfrm>
            <a:off x="1520666" y="4307899"/>
            <a:ext cx="2048033" cy="15827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C2B68D8-E9B2-43F9-BE10-07BDB7FD2171}"/>
              </a:ext>
            </a:extLst>
          </p:cNvPr>
          <p:cNvCxnSpPr>
            <a:cxnSpLocks/>
            <a:stCxn id="35" idx="2"/>
            <a:endCxn id="36" idx="3"/>
          </p:cNvCxnSpPr>
          <p:nvPr/>
        </p:nvCxnSpPr>
        <p:spPr>
          <a:xfrm rot="5400000" flipH="1" flipV="1">
            <a:off x="1451834" y="3809285"/>
            <a:ext cx="2324033" cy="1554098"/>
          </a:xfrm>
          <a:prstGeom prst="bentConnector4">
            <a:avLst>
              <a:gd name="adj1" fmla="val -9836"/>
              <a:gd name="adj2" fmla="val 14780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43AD52F-2655-4423-82ED-0C166793B685}"/>
              </a:ext>
            </a:extLst>
          </p:cNvPr>
          <p:cNvCxnSpPr>
            <a:stCxn id="37" idx="3"/>
            <a:endCxn id="38" idx="3"/>
          </p:cNvCxnSpPr>
          <p:nvPr/>
        </p:nvCxnSpPr>
        <p:spPr>
          <a:xfrm>
            <a:off x="3403170" y="3715939"/>
            <a:ext cx="165529" cy="671096"/>
          </a:xfrm>
          <a:prstGeom prst="bentConnector3">
            <a:avLst>
              <a:gd name="adj1" fmla="val 23810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5158B1E-E61F-43C0-BC76-ABEF6046A15E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920066" y="2916355"/>
            <a:ext cx="211675" cy="523027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ED81B10-570D-4D7F-9810-27064478770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CA2D3CB-1D09-43EE-A153-5A7C0A23358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58" name="1/2 액자 57">
              <a:extLst>
                <a:ext uri="{FF2B5EF4-FFF2-40B4-BE49-F238E27FC236}">
                  <a16:creationId xmlns:a16="http://schemas.microsoft.com/office/drawing/2014/main" id="{C3CC5DCF-D344-4A54-903E-AFAEA7A53817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1/2 액자 58">
              <a:extLst>
                <a:ext uri="{FF2B5EF4-FFF2-40B4-BE49-F238E27FC236}">
                  <a16:creationId xmlns:a16="http://schemas.microsoft.com/office/drawing/2014/main" id="{826A731F-72F6-41C1-9840-F4250D4DCE12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E9C2FDD-98C3-4AD4-98F1-C6D11DF1317F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67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099975-5373-4D48-B02F-1385C5DC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43" y="2391242"/>
            <a:ext cx="3577183" cy="2503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C681ED-AFC9-4244-BEF5-AD3CE093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147" y="4962970"/>
            <a:ext cx="3093796" cy="9672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0DB484-9CA3-4F19-AFCE-2E090615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1" y="4373696"/>
            <a:ext cx="2995547" cy="140879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5E15F89-34F8-48E0-ABBE-83C56FE3EAA8}"/>
              </a:ext>
            </a:extLst>
          </p:cNvPr>
          <p:cNvGrpSpPr/>
          <p:nvPr/>
        </p:nvGrpSpPr>
        <p:grpSpPr>
          <a:xfrm>
            <a:off x="828651" y="2391242"/>
            <a:ext cx="3955016" cy="1918292"/>
            <a:chOff x="7084291" y="1656628"/>
            <a:chExt cx="4922981" cy="354474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7DD926-94D4-40D9-A51F-39EEDB91E4A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(BGM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도 동일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PlaySoundEffect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현재 재생하려는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Sound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할당되어 있지 않은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AudioSource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가 있다면 그곳에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AudioClip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담아서 재생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일부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Sound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정지 하고 싶다면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StopSoundEffect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개별로 정지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모든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Sound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정지 하고 싶다면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StopAllSoundEffect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모두 정지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1/2 액자 31">
              <a:extLst>
                <a:ext uri="{FF2B5EF4-FFF2-40B4-BE49-F238E27FC236}">
                  <a16:creationId xmlns:a16="http://schemas.microsoft.com/office/drawing/2014/main" id="{52147645-3B3B-47EC-92BD-94FE8DA7034E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46EA77D2-7168-4605-A682-38935A8BE37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7E711EC-B088-49A6-9CAE-6E6AFAE4B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402" y="2391242"/>
            <a:ext cx="2721213" cy="88933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F2E55F-8F61-4D8C-B706-8077FF1B9CC7}"/>
              </a:ext>
            </a:extLst>
          </p:cNvPr>
          <p:cNvSpPr/>
          <p:nvPr/>
        </p:nvSpPr>
        <p:spPr>
          <a:xfrm>
            <a:off x="929154" y="2620395"/>
            <a:ext cx="1171396" cy="18947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2D48F6-6078-4796-976B-525CF48F2E0B}"/>
              </a:ext>
            </a:extLst>
          </p:cNvPr>
          <p:cNvSpPr/>
          <p:nvPr/>
        </p:nvSpPr>
        <p:spPr>
          <a:xfrm>
            <a:off x="5466045" y="2364687"/>
            <a:ext cx="1498518" cy="17518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63C8E10-4D38-4707-8FF8-B3C4D5410377}"/>
              </a:ext>
            </a:extLst>
          </p:cNvPr>
          <p:cNvSpPr/>
          <p:nvPr/>
        </p:nvSpPr>
        <p:spPr>
          <a:xfrm>
            <a:off x="9297975" y="2809874"/>
            <a:ext cx="133922" cy="1564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1CCC806-2277-44E5-B1A1-F6932A66BA5C}"/>
              </a:ext>
            </a:extLst>
          </p:cNvPr>
          <p:cNvCxnSpPr>
            <a:stCxn id="34" idx="0"/>
            <a:endCxn id="35" idx="1"/>
          </p:cNvCxnSpPr>
          <p:nvPr/>
        </p:nvCxnSpPr>
        <p:spPr>
          <a:xfrm rot="5400000" flipH="1" flipV="1">
            <a:off x="3406390" y="560741"/>
            <a:ext cx="168116" cy="395119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934B28C-4005-4A30-AFBC-46B06857345D}"/>
              </a:ext>
            </a:extLst>
          </p:cNvPr>
          <p:cNvCxnSpPr>
            <a:stCxn id="35" idx="3"/>
            <a:endCxn id="36" idx="2"/>
          </p:cNvCxnSpPr>
          <p:nvPr/>
        </p:nvCxnSpPr>
        <p:spPr>
          <a:xfrm>
            <a:off x="6964563" y="2452279"/>
            <a:ext cx="2333412" cy="43583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755C03-C872-405C-AD79-547193FFD999}"/>
              </a:ext>
            </a:extLst>
          </p:cNvPr>
          <p:cNvSpPr/>
          <p:nvPr/>
        </p:nvSpPr>
        <p:spPr>
          <a:xfrm>
            <a:off x="3002161" y="3358708"/>
            <a:ext cx="1215033" cy="18935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19FD0E-9E22-45C8-947B-D4830875F211}"/>
              </a:ext>
            </a:extLst>
          </p:cNvPr>
          <p:cNvSpPr/>
          <p:nvPr/>
        </p:nvSpPr>
        <p:spPr>
          <a:xfrm>
            <a:off x="3089938" y="3914797"/>
            <a:ext cx="1374906" cy="1681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44C273-1F93-40F7-8027-9E42FD0CC879}"/>
              </a:ext>
            </a:extLst>
          </p:cNvPr>
          <p:cNvSpPr/>
          <p:nvPr/>
        </p:nvSpPr>
        <p:spPr>
          <a:xfrm>
            <a:off x="1485433" y="4348471"/>
            <a:ext cx="1516728" cy="1681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4E9369-3AB4-413B-B3EC-CB2F40596BE0}"/>
              </a:ext>
            </a:extLst>
          </p:cNvPr>
          <p:cNvSpPr/>
          <p:nvPr/>
        </p:nvSpPr>
        <p:spPr>
          <a:xfrm>
            <a:off x="4592855" y="4969102"/>
            <a:ext cx="1128495" cy="14468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4F664FC-3146-47DE-9653-333C01628C66}"/>
              </a:ext>
            </a:extLst>
          </p:cNvPr>
          <p:cNvCxnSpPr>
            <a:stCxn id="39" idx="3"/>
            <a:endCxn id="37" idx="0"/>
          </p:cNvCxnSpPr>
          <p:nvPr/>
        </p:nvCxnSpPr>
        <p:spPr>
          <a:xfrm flipV="1">
            <a:off x="3002161" y="3358708"/>
            <a:ext cx="607517" cy="1073822"/>
          </a:xfrm>
          <a:prstGeom prst="bentConnector4">
            <a:avLst>
              <a:gd name="adj1" fmla="val 304523"/>
              <a:gd name="adj2" fmla="val 12128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F0A3F91-F3AE-44FE-B159-84814A76DC7F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rot="16200000" flipV="1">
            <a:off x="4024153" y="3836152"/>
            <a:ext cx="886188" cy="1379712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8BBA0-D325-47BE-802A-BD934A59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1" y="3988777"/>
            <a:ext cx="3811220" cy="11082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17706F-DA35-4FA8-A33D-001CAA8A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" y="2354350"/>
            <a:ext cx="3463575" cy="15777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8A774D-8444-406C-9712-50644FB8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901" y="2354350"/>
            <a:ext cx="5101371" cy="3353547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049AE86-6245-45CE-82E9-AC38A8D6936F}"/>
              </a:ext>
            </a:extLst>
          </p:cNvPr>
          <p:cNvGrpSpPr/>
          <p:nvPr/>
        </p:nvGrpSpPr>
        <p:grpSpPr>
          <a:xfrm>
            <a:off x="4609452" y="2354349"/>
            <a:ext cx="2296449" cy="2846923"/>
            <a:chOff x="7084291" y="1656628"/>
            <a:chExt cx="4922981" cy="35447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2D3617-BC93-4B2E-999E-2B3907A39A4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LateUpdate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씬이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바뀌면서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Index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번호가 같은지를 확인해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씬이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변경 되었으면 해당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오브젝트들에 다시 각 설정 값들을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Find_Slider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재설정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SetFuction_UI_InGame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통해 재설정된 각 슬라이더에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AddListener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이벤트를 추가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SetValue_UI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슬라이더와 믹서의 수치 값 반영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슬라이더별 수치 값을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‘Set-’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Mixer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 전달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4" name="1/2 액자 43">
              <a:extLst>
                <a:ext uri="{FF2B5EF4-FFF2-40B4-BE49-F238E27FC236}">
                  <a16:creationId xmlns:a16="http://schemas.microsoft.com/office/drawing/2014/main" id="{56B05CEC-DB75-4356-A251-B1D6DA33864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1/2 액자 44">
              <a:extLst>
                <a:ext uri="{FF2B5EF4-FFF2-40B4-BE49-F238E27FC236}">
                  <a16:creationId xmlns:a16="http://schemas.microsoft.com/office/drawing/2014/main" id="{6B2FF267-1708-4A05-A53A-75B02195F358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B6354C-2E01-45CB-A2BA-CDC7DD0CEABD}"/>
              </a:ext>
            </a:extLst>
          </p:cNvPr>
          <p:cNvSpPr/>
          <p:nvPr/>
        </p:nvSpPr>
        <p:spPr>
          <a:xfrm>
            <a:off x="1196597" y="2846921"/>
            <a:ext cx="784603" cy="17898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944EE8-9733-4EE9-930E-9A24C2F6CB7C}"/>
              </a:ext>
            </a:extLst>
          </p:cNvPr>
          <p:cNvSpPr/>
          <p:nvPr/>
        </p:nvSpPr>
        <p:spPr>
          <a:xfrm>
            <a:off x="7496380" y="2324968"/>
            <a:ext cx="776434" cy="17898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F38BAE-3BE9-4411-AA12-791EE5CF0D82}"/>
              </a:ext>
            </a:extLst>
          </p:cNvPr>
          <p:cNvSpPr/>
          <p:nvPr/>
        </p:nvSpPr>
        <p:spPr>
          <a:xfrm>
            <a:off x="4947098" y="3143234"/>
            <a:ext cx="856679" cy="16194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744CF7F-4552-4BBA-858B-32D05832AE67}"/>
              </a:ext>
            </a:extLst>
          </p:cNvPr>
          <p:cNvCxnSpPr>
            <a:stCxn id="46" idx="3"/>
            <a:endCxn id="48" idx="2"/>
          </p:cNvCxnSpPr>
          <p:nvPr/>
        </p:nvCxnSpPr>
        <p:spPr>
          <a:xfrm>
            <a:off x="1981200" y="2936414"/>
            <a:ext cx="3394238" cy="368762"/>
          </a:xfrm>
          <a:prstGeom prst="bentConnector4">
            <a:avLst>
              <a:gd name="adj1" fmla="val 43690"/>
              <a:gd name="adj2" fmla="val 12841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B2927E0-0AEB-4B40-A32A-FEC1F0A21B19}"/>
              </a:ext>
            </a:extLst>
          </p:cNvPr>
          <p:cNvCxnSpPr>
            <a:stCxn id="46" idx="0"/>
            <a:endCxn id="47" idx="0"/>
          </p:cNvCxnSpPr>
          <p:nvPr/>
        </p:nvCxnSpPr>
        <p:spPr>
          <a:xfrm rot="5400000" flipH="1" flipV="1">
            <a:off x="4475772" y="-561904"/>
            <a:ext cx="521953" cy="6295698"/>
          </a:xfrm>
          <a:prstGeom prst="bentConnector3">
            <a:avLst>
              <a:gd name="adj1" fmla="val 10182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C130EB93-48A9-4C05-A233-25C2F3066FB2}"/>
              </a:ext>
            </a:extLst>
          </p:cNvPr>
          <p:cNvSpPr/>
          <p:nvPr/>
        </p:nvSpPr>
        <p:spPr>
          <a:xfrm>
            <a:off x="7034653" y="5401816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2314A62C-2E7B-46BC-BEE9-71C0D170D864}"/>
              </a:ext>
            </a:extLst>
          </p:cNvPr>
          <p:cNvCxnSpPr>
            <a:stCxn id="51" idx="2"/>
            <a:endCxn id="43" idx="3"/>
          </p:cNvCxnSpPr>
          <p:nvPr/>
        </p:nvCxnSpPr>
        <p:spPr>
          <a:xfrm rot="10800000">
            <a:off x="6905901" y="3777812"/>
            <a:ext cx="128752" cy="170224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5991152-9340-416A-8152-8F58134834BF}"/>
              </a:ext>
            </a:extLst>
          </p:cNvPr>
          <p:cNvCxnSpPr>
            <a:endCxn id="12" idx="1"/>
          </p:cNvCxnSpPr>
          <p:nvPr/>
        </p:nvCxnSpPr>
        <p:spPr>
          <a:xfrm>
            <a:off x="6767513" y="4031122"/>
            <a:ext cx="138388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362822-16BC-4627-A72F-F4FEF9C7A080}"/>
              </a:ext>
            </a:extLst>
          </p:cNvPr>
          <p:cNvSpPr/>
          <p:nvPr/>
        </p:nvSpPr>
        <p:spPr>
          <a:xfrm>
            <a:off x="1005562" y="3384708"/>
            <a:ext cx="686078" cy="44738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E797B43-F569-4763-B8AC-AB8FF083D069}"/>
              </a:ext>
            </a:extLst>
          </p:cNvPr>
          <p:cNvSpPr/>
          <p:nvPr/>
        </p:nvSpPr>
        <p:spPr>
          <a:xfrm>
            <a:off x="1448891" y="3961499"/>
            <a:ext cx="484390" cy="14568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34619E5-6E21-4430-8840-545DA6BB7454}"/>
              </a:ext>
            </a:extLst>
          </p:cNvPr>
          <p:cNvSpPr/>
          <p:nvPr/>
        </p:nvSpPr>
        <p:spPr>
          <a:xfrm>
            <a:off x="1455068" y="4254195"/>
            <a:ext cx="484390" cy="14568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A87A5-F55C-42D9-9A2D-C22A05368EE0}"/>
              </a:ext>
            </a:extLst>
          </p:cNvPr>
          <p:cNvSpPr/>
          <p:nvPr/>
        </p:nvSpPr>
        <p:spPr>
          <a:xfrm>
            <a:off x="1456420" y="4937796"/>
            <a:ext cx="644130" cy="15926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A5B8EA-F34C-492A-ADCF-42B9438F57A1}"/>
              </a:ext>
            </a:extLst>
          </p:cNvPr>
          <p:cNvSpPr/>
          <p:nvPr/>
        </p:nvSpPr>
        <p:spPr>
          <a:xfrm>
            <a:off x="6387684" y="4792115"/>
            <a:ext cx="379829" cy="14567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1EBEC56-9D7C-47F5-8B32-06CCE5AFBFA1}"/>
              </a:ext>
            </a:extLst>
          </p:cNvPr>
          <p:cNvCxnSpPr>
            <a:stCxn id="61" idx="3"/>
            <a:endCxn id="63" idx="3"/>
          </p:cNvCxnSpPr>
          <p:nvPr/>
        </p:nvCxnSpPr>
        <p:spPr>
          <a:xfrm>
            <a:off x="1933281" y="4034340"/>
            <a:ext cx="167269" cy="983089"/>
          </a:xfrm>
          <a:prstGeom prst="bentConnector3">
            <a:avLst>
              <a:gd name="adj1" fmla="val 23666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89031EC-C608-4DD9-B515-EDA1C7376F3E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1939458" y="4327036"/>
            <a:ext cx="39178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2731824-D4A9-471F-AC58-6BCE4DD12358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1691640" y="3608402"/>
            <a:ext cx="1280160" cy="71863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AC32B504-45DE-4725-B8AD-DDA28F0A75C3}"/>
              </a:ext>
            </a:extLst>
          </p:cNvPr>
          <p:cNvCxnSpPr>
            <a:stCxn id="64" idx="3"/>
          </p:cNvCxnSpPr>
          <p:nvPr/>
        </p:nvCxnSpPr>
        <p:spPr>
          <a:xfrm flipH="1" flipV="1">
            <a:off x="4695623" y="4692650"/>
            <a:ext cx="2071890" cy="172303"/>
          </a:xfrm>
          <a:prstGeom prst="bentConnector3">
            <a:avLst>
              <a:gd name="adj1" fmla="val -42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E061C998-D86A-4D47-9730-DF618B1B1558}"/>
              </a:ext>
            </a:extLst>
          </p:cNvPr>
          <p:cNvCxnSpPr>
            <a:cxnSpLocks/>
          </p:cNvCxnSpPr>
          <p:nvPr/>
        </p:nvCxnSpPr>
        <p:spPr>
          <a:xfrm rot="10800000">
            <a:off x="2971802" y="4327037"/>
            <a:ext cx="1723820" cy="365612"/>
          </a:xfrm>
          <a:prstGeom prst="bentConnector3">
            <a:avLst>
              <a:gd name="adj1" fmla="val 607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16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사운드의 재생 및 소리조절 슬라이더의 조작을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SoundManager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9053AB-F5C2-486C-B346-749513147D70}"/>
              </a:ext>
            </a:extLst>
          </p:cNvPr>
          <p:cNvGrpSpPr/>
          <p:nvPr/>
        </p:nvGrpSpPr>
        <p:grpSpPr>
          <a:xfrm>
            <a:off x="873161" y="2612991"/>
            <a:ext cx="2296449" cy="648311"/>
            <a:chOff x="7084291" y="1656628"/>
            <a:chExt cx="4922981" cy="35447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EB16943-9FF8-4035-A888-BAB1A1DA952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씬 변경 시 이동한다는 연출을 주기위해 모든 사운드의 크기를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Corotuine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FadeOut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연출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6" name="1/2 액자 15">
              <a:extLst>
                <a:ext uri="{FF2B5EF4-FFF2-40B4-BE49-F238E27FC236}">
                  <a16:creationId xmlns:a16="http://schemas.microsoft.com/office/drawing/2014/main" id="{C2240D77-BD35-4110-99E2-B41F1634D5C7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1/2 액자 17">
              <a:extLst>
                <a:ext uri="{FF2B5EF4-FFF2-40B4-BE49-F238E27FC236}">
                  <a16:creationId xmlns:a16="http://schemas.microsoft.com/office/drawing/2014/main" id="{9034DDA6-550D-4975-A08F-EC56797DFF0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E516671-2D80-498F-879A-8FE3E934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61" y="3310489"/>
            <a:ext cx="2772545" cy="2096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801AE5-EA85-427C-87F0-520D52BF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16" y="3320991"/>
            <a:ext cx="2870219" cy="18609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C6722A-434E-406F-A6F5-3521C5F8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647" y="3042153"/>
            <a:ext cx="2916943" cy="2931419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EF35B214-A11F-46C1-8E09-3F636DDEF78A}"/>
              </a:ext>
            </a:extLst>
          </p:cNvPr>
          <p:cNvSpPr/>
          <p:nvPr/>
        </p:nvSpPr>
        <p:spPr>
          <a:xfrm>
            <a:off x="3247629" y="4280408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68696A5-AA83-428B-B39B-D8FCE09C210D}"/>
              </a:ext>
            </a:extLst>
          </p:cNvPr>
          <p:cNvCxnSpPr>
            <a:cxnSpLocks/>
            <a:stCxn id="15" idx="3"/>
            <a:endCxn id="30" idx="6"/>
          </p:cNvCxnSpPr>
          <p:nvPr/>
        </p:nvCxnSpPr>
        <p:spPr>
          <a:xfrm>
            <a:off x="3169610" y="2937147"/>
            <a:ext cx="211941" cy="1421499"/>
          </a:xfrm>
          <a:prstGeom prst="bentConnector3">
            <a:avLst>
              <a:gd name="adj1" fmla="val 20786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EE1C643-1C05-450E-8A4B-AB46A225AC5A}"/>
              </a:ext>
            </a:extLst>
          </p:cNvPr>
          <p:cNvGrpSpPr/>
          <p:nvPr/>
        </p:nvGrpSpPr>
        <p:grpSpPr>
          <a:xfrm>
            <a:off x="4606716" y="2612991"/>
            <a:ext cx="2296449" cy="648311"/>
            <a:chOff x="7084291" y="1656628"/>
            <a:chExt cx="4922981" cy="354474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017E3C-D691-4537-A4F7-2A414DAF220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씬 변경 후 각 항목에 해당하는 사운드들의 크기를 다시 원래크기로 돌려놓아 원상복구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C78FDA80-DFA8-4D80-B010-F957F8EA0AFA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DA623738-3F48-48D9-A11F-B324958769CB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92196307-AF30-458F-9D8A-8E02488FB5D1}"/>
              </a:ext>
            </a:extLst>
          </p:cNvPr>
          <p:cNvSpPr/>
          <p:nvPr/>
        </p:nvSpPr>
        <p:spPr>
          <a:xfrm>
            <a:off x="7271292" y="4173248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1741C20-607B-49E0-81F2-B42076BD9C64}"/>
              </a:ext>
            </a:extLst>
          </p:cNvPr>
          <p:cNvCxnSpPr>
            <a:stCxn id="35" idx="6"/>
            <a:endCxn id="32" idx="3"/>
          </p:cNvCxnSpPr>
          <p:nvPr/>
        </p:nvCxnSpPr>
        <p:spPr>
          <a:xfrm flipH="1" flipV="1">
            <a:off x="6903165" y="2937147"/>
            <a:ext cx="502049" cy="1314339"/>
          </a:xfrm>
          <a:prstGeom prst="bentConnector3">
            <a:avLst>
              <a:gd name="adj1" fmla="val -455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6196E18-87E6-4968-B5B6-9FA72B468659}"/>
              </a:ext>
            </a:extLst>
          </p:cNvPr>
          <p:cNvGrpSpPr/>
          <p:nvPr/>
        </p:nvGrpSpPr>
        <p:grpSpPr>
          <a:xfrm>
            <a:off x="8419647" y="2363074"/>
            <a:ext cx="2296449" cy="648311"/>
            <a:chOff x="7084291" y="1656628"/>
            <a:chExt cx="4922981" cy="354474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82E01B-B41F-4062-9C25-493FC1891432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일시정지 및 다시 게임 플레이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Sound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일시정지 및 다시 재생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8" name="1/2 액자 37">
              <a:extLst>
                <a:ext uri="{FF2B5EF4-FFF2-40B4-BE49-F238E27FC236}">
                  <a16:creationId xmlns:a16="http://schemas.microsoft.com/office/drawing/2014/main" id="{672B290E-7EA7-4A79-AED5-AA9D1D617FFE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1/2 액자 38">
              <a:extLst>
                <a:ext uri="{FF2B5EF4-FFF2-40B4-BE49-F238E27FC236}">
                  <a16:creationId xmlns:a16="http://schemas.microsoft.com/office/drawing/2014/main" id="{CBE640B6-9FB6-44DB-BF13-34012B83C871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5791F225-2726-4217-BAD9-85EE12D2ED56}"/>
              </a:ext>
            </a:extLst>
          </p:cNvPr>
          <p:cNvSpPr/>
          <p:nvPr/>
        </p:nvSpPr>
        <p:spPr>
          <a:xfrm>
            <a:off x="11062275" y="442962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2E40C06-5538-4A38-AC51-CF4A7756F978}"/>
              </a:ext>
            </a:extLst>
          </p:cNvPr>
          <p:cNvCxnSpPr>
            <a:cxnSpLocks/>
            <a:stCxn id="40" idx="6"/>
            <a:endCxn id="37" idx="3"/>
          </p:cNvCxnSpPr>
          <p:nvPr/>
        </p:nvCxnSpPr>
        <p:spPr>
          <a:xfrm flipH="1" flipV="1">
            <a:off x="10716096" y="2687230"/>
            <a:ext cx="480101" cy="1820632"/>
          </a:xfrm>
          <a:prstGeom prst="bentConnector3">
            <a:avLst>
              <a:gd name="adj1" fmla="val -4761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4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KeyBinding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구현하기 위한 스크립트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내부에서의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Text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플레이에 결과 반영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Key_Manager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A7E415-DD81-4546-86EC-89BAB18C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3038622"/>
            <a:ext cx="2296788" cy="8948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B0D42D-13A9-428D-83D3-8F2B4CC2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" y="4040532"/>
            <a:ext cx="4854036" cy="6365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38674C-F753-4251-9AD4-486287A23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894" y="2995272"/>
            <a:ext cx="3559183" cy="225124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888A09-42B5-4427-86FE-420B94688CC0}"/>
              </a:ext>
            </a:extLst>
          </p:cNvPr>
          <p:cNvGrpSpPr/>
          <p:nvPr/>
        </p:nvGrpSpPr>
        <p:grpSpPr>
          <a:xfrm>
            <a:off x="788120" y="2425884"/>
            <a:ext cx="3691399" cy="513458"/>
            <a:chOff x="7084291" y="1656628"/>
            <a:chExt cx="4922981" cy="354474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C6FD89-514A-4D17-9A27-829A37DDE89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인게임에서의 필요한 액션들을 미리 열거형으로 생성해 키마다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매칭을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위해 사전형으로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D48C5B0E-6214-4B76-A588-4A5B234551A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1/2 액자 29">
              <a:extLst>
                <a:ext uri="{FF2B5EF4-FFF2-40B4-BE49-F238E27FC236}">
                  <a16:creationId xmlns:a16="http://schemas.microsoft.com/office/drawing/2014/main" id="{23AA5F72-D043-4596-9C3E-CD4D6E11CFA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BE011DFC-879B-46CB-9958-D0DCD450FD21}"/>
              </a:ext>
            </a:extLst>
          </p:cNvPr>
          <p:cNvSpPr/>
          <p:nvPr/>
        </p:nvSpPr>
        <p:spPr>
          <a:xfrm>
            <a:off x="3017947" y="3429000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E13E095-6D1F-48B5-AB40-6B43B005BD41}"/>
              </a:ext>
            </a:extLst>
          </p:cNvPr>
          <p:cNvSpPr/>
          <p:nvPr/>
        </p:nvSpPr>
        <p:spPr>
          <a:xfrm>
            <a:off x="5430947" y="4092298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A3CCCB1-DFAB-40FB-9C76-56618574FBA6}"/>
              </a:ext>
            </a:extLst>
          </p:cNvPr>
          <p:cNvCxnSpPr>
            <a:cxnSpLocks/>
            <a:stCxn id="31" idx="6"/>
            <a:endCxn id="32" idx="0"/>
          </p:cNvCxnSpPr>
          <p:nvPr/>
        </p:nvCxnSpPr>
        <p:spPr>
          <a:xfrm>
            <a:off x="3151869" y="3507238"/>
            <a:ext cx="2346039" cy="585060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E1C15E4-DCD1-49A6-A2DD-62048EC676F5}"/>
              </a:ext>
            </a:extLst>
          </p:cNvPr>
          <p:cNvCxnSpPr>
            <a:stCxn id="32" idx="0"/>
            <a:endCxn id="20" idx="3"/>
          </p:cNvCxnSpPr>
          <p:nvPr/>
        </p:nvCxnSpPr>
        <p:spPr>
          <a:xfrm rot="16200000" flipV="1">
            <a:off x="4283872" y="2878261"/>
            <a:ext cx="1409685" cy="1018389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907B647-9E32-4CEF-A337-EBD96438AF3B}"/>
              </a:ext>
            </a:extLst>
          </p:cNvPr>
          <p:cNvGrpSpPr/>
          <p:nvPr/>
        </p:nvGrpSpPr>
        <p:grpSpPr>
          <a:xfrm>
            <a:off x="5860894" y="2425611"/>
            <a:ext cx="2180457" cy="513458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0EF5C05-8F2D-4EB6-AF95-EB96F9FE7E1E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Sigleton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패턴을 사용해 고유 스크립트로 사용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471CE37A-7EE1-4AD4-8C07-E1EF989A3F83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D79D2D61-714F-4E7E-86E6-010D3318FC9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46C08E9E-F3ED-4C1F-A614-DDC4F90ED84B}"/>
              </a:ext>
            </a:extLst>
          </p:cNvPr>
          <p:cNvSpPr/>
          <p:nvPr/>
        </p:nvSpPr>
        <p:spPr>
          <a:xfrm>
            <a:off x="8837281" y="353113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C04D410-9C3B-4B14-8C06-3BA26C0C638E}"/>
              </a:ext>
            </a:extLst>
          </p:cNvPr>
          <p:cNvCxnSpPr>
            <a:stCxn id="34" idx="3"/>
            <a:endCxn id="37" idx="0"/>
          </p:cNvCxnSpPr>
          <p:nvPr/>
        </p:nvCxnSpPr>
        <p:spPr>
          <a:xfrm>
            <a:off x="8041351" y="2682340"/>
            <a:ext cx="862891" cy="84879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3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KeyBinding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구현하기 위한 스크립트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내부에서의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Text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플레이에 결과 반영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Key_Manager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2D821D-D0B6-4AA4-8962-55978354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420502"/>
            <a:ext cx="4064408" cy="2413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3F426A-8DE4-4286-A91D-35E9F882B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33" y="2450708"/>
            <a:ext cx="3351284" cy="2083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CA3BD-B74F-4DB3-BDC8-A11C1BE6A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923" y="2420502"/>
            <a:ext cx="3606442" cy="360644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8F4EC7-E8F8-4CFC-8140-02BB277F6A78}"/>
              </a:ext>
            </a:extLst>
          </p:cNvPr>
          <p:cNvGrpSpPr/>
          <p:nvPr/>
        </p:nvGrpSpPr>
        <p:grpSpPr>
          <a:xfrm>
            <a:off x="4920434" y="4577738"/>
            <a:ext cx="3344582" cy="1628330"/>
            <a:chOff x="7084291" y="1656628"/>
            <a:chExt cx="4922981" cy="354474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09FB23-BFC6-4831-8A6D-2A1893D12A8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OnGUI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사용해 플레이어의 입력을 감지해 입력된 키를 구분해 매핑을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‘Check’ flag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변수를 통해서 바인딩 설정을 할 때만 실행되게 유도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키보드와 달리 마우스의 경우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0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번 인덱스부터 순서대로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좌클릭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휠 클릭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우클릭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순으로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나열되어있지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않기에 개별로 구분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A429F6EC-1199-4EFA-B26F-99C60FE05153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1/2 액자 29">
              <a:extLst>
                <a:ext uri="{FF2B5EF4-FFF2-40B4-BE49-F238E27FC236}">
                  <a16:creationId xmlns:a16="http://schemas.microsoft.com/office/drawing/2014/main" id="{5433397C-1028-4AB1-815F-2AFEECE036C8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F008849F-8012-44FC-B67A-E82825942954}"/>
              </a:ext>
            </a:extLst>
          </p:cNvPr>
          <p:cNvSpPr/>
          <p:nvPr/>
        </p:nvSpPr>
        <p:spPr>
          <a:xfrm>
            <a:off x="4014926" y="3414282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1539A3-5F5A-468A-AE3C-F9AFDABB47A5}"/>
              </a:ext>
            </a:extLst>
          </p:cNvPr>
          <p:cNvSpPr/>
          <p:nvPr/>
        </p:nvSpPr>
        <p:spPr>
          <a:xfrm>
            <a:off x="5311398" y="2668534"/>
            <a:ext cx="369736" cy="1678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0FE262-1EC7-4676-892A-6AB239A02FC4}"/>
              </a:ext>
            </a:extLst>
          </p:cNvPr>
          <p:cNvSpPr/>
          <p:nvPr/>
        </p:nvSpPr>
        <p:spPr>
          <a:xfrm>
            <a:off x="5045935" y="4991363"/>
            <a:ext cx="558998" cy="14528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A73C074-1833-4D6C-9938-AD3BBF3226B4}"/>
              </a:ext>
            </a:extLst>
          </p:cNvPr>
          <p:cNvSpPr/>
          <p:nvPr/>
        </p:nvSpPr>
        <p:spPr>
          <a:xfrm>
            <a:off x="7824926" y="370214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B871D83-5AB5-4E82-9645-EC6904E86181}"/>
              </a:ext>
            </a:extLst>
          </p:cNvPr>
          <p:cNvSpPr/>
          <p:nvPr/>
        </p:nvSpPr>
        <p:spPr>
          <a:xfrm>
            <a:off x="8885387" y="258825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D031D0-28D3-473B-AF10-9A29E6960FCB}"/>
              </a:ext>
            </a:extLst>
          </p:cNvPr>
          <p:cNvCxnSpPr>
            <a:cxnSpLocks/>
            <a:stCxn id="31" idx="4"/>
            <a:endCxn id="20" idx="1"/>
          </p:cNvCxnSpPr>
          <p:nvPr/>
        </p:nvCxnSpPr>
        <p:spPr>
          <a:xfrm rot="16200000" flipH="1">
            <a:off x="3590588" y="4062056"/>
            <a:ext cx="1821145" cy="838547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13501F3-35D3-496E-B346-B1D6BEC3015D}"/>
              </a:ext>
            </a:extLst>
          </p:cNvPr>
          <p:cNvCxnSpPr>
            <a:stCxn id="33" idx="1"/>
            <a:endCxn id="32" idx="1"/>
          </p:cNvCxnSpPr>
          <p:nvPr/>
        </p:nvCxnSpPr>
        <p:spPr>
          <a:xfrm rot="10800000" flipH="1">
            <a:off x="5045934" y="2752434"/>
            <a:ext cx="265463" cy="2311570"/>
          </a:xfrm>
          <a:prstGeom prst="bentConnector3">
            <a:avLst>
              <a:gd name="adj1" fmla="val -8611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83AE8D1-B270-4950-A863-534C83F7D946}"/>
              </a:ext>
            </a:extLst>
          </p:cNvPr>
          <p:cNvCxnSpPr>
            <a:stCxn id="20" idx="2"/>
            <a:endCxn id="35" idx="2"/>
          </p:cNvCxnSpPr>
          <p:nvPr/>
        </p:nvCxnSpPr>
        <p:spPr>
          <a:xfrm rot="5400000" flipH="1" flipV="1">
            <a:off x="5969270" y="3289952"/>
            <a:ext cx="3539571" cy="2292662"/>
          </a:xfrm>
          <a:prstGeom prst="bentConnector4">
            <a:avLst>
              <a:gd name="adj1" fmla="val -2870"/>
              <a:gd name="adj2" fmla="val 86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474697B-89F0-48A3-9D7A-B513F7FD6A55}"/>
              </a:ext>
            </a:extLst>
          </p:cNvPr>
          <p:cNvCxnSpPr>
            <a:stCxn id="34" idx="2"/>
            <a:endCxn id="20" idx="0"/>
          </p:cNvCxnSpPr>
          <p:nvPr/>
        </p:nvCxnSpPr>
        <p:spPr>
          <a:xfrm rot="10800000" flipV="1">
            <a:off x="6592726" y="3780386"/>
            <a:ext cx="1232201" cy="79735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07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KeyBinding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구현하기 위한 스크립트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내부에서의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Text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플레이에 결과 반영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Key_Manager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26F893-EB11-48C3-BFAB-7F93A22C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70022"/>
            <a:ext cx="3351284" cy="20836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80D222-4E9A-4493-ADF3-94F12A31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" y="4590617"/>
            <a:ext cx="3514443" cy="145243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CE06B-B409-47A5-A58C-FD89CBC0FB4C}"/>
              </a:ext>
            </a:extLst>
          </p:cNvPr>
          <p:cNvGrpSpPr/>
          <p:nvPr/>
        </p:nvGrpSpPr>
        <p:grpSpPr>
          <a:xfrm>
            <a:off x="4302562" y="2370022"/>
            <a:ext cx="3514443" cy="1846378"/>
            <a:chOff x="7084291" y="1656628"/>
            <a:chExt cx="4922981" cy="35447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1B45175-0179-48FF-AC51-39AFE6739E12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Check_Redundant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새로이 매핑하려던 키가 이미 다른 액션에 할당이 되어있는지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새로이 매핑하고자 하는 키가 이미 다른 액션에 매핑 되어 있다면 해당 매핑을 해제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다음 매핑을 위해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key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변수를 초기화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변경된 결과를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Set_Key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함수를 통해 연결된 스크립트에 반영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9" name="1/2 액자 18">
              <a:extLst>
                <a:ext uri="{FF2B5EF4-FFF2-40B4-BE49-F238E27FC236}">
                  <a16:creationId xmlns:a16="http://schemas.microsoft.com/office/drawing/2014/main" id="{2B2FFC06-536A-4EA9-86DB-46AAAE60198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F1504B2E-7189-47F2-8781-7DC6E1F757FE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2CA2CE7-FB5E-489D-8291-BD1C277B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163" y="2370022"/>
            <a:ext cx="3714171" cy="30631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CA1A45-569E-4882-9D0A-63473A99E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067" y="5577824"/>
            <a:ext cx="3083717" cy="6089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8531D17-8831-4153-BABA-0940D73DB4EC}"/>
              </a:ext>
            </a:extLst>
          </p:cNvPr>
          <p:cNvSpPr txBox="1"/>
          <p:nvPr/>
        </p:nvSpPr>
        <p:spPr>
          <a:xfrm>
            <a:off x="10045267" y="5550715"/>
            <a:ext cx="843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HitRayCast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654ED7-4CDC-417B-828B-9F55CE02C58E}"/>
              </a:ext>
            </a:extLst>
          </p:cNvPr>
          <p:cNvSpPr/>
          <p:nvPr/>
        </p:nvSpPr>
        <p:spPr>
          <a:xfrm>
            <a:off x="4434436" y="2405797"/>
            <a:ext cx="1369342" cy="16473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E438FA-6FFD-446C-967C-D9C971E209E4}"/>
              </a:ext>
            </a:extLst>
          </p:cNvPr>
          <p:cNvSpPr/>
          <p:nvPr/>
        </p:nvSpPr>
        <p:spPr>
          <a:xfrm>
            <a:off x="1492393" y="4561098"/>
            <a:ext cx="2282682" cy="16473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14D864-61B2-4B9E-81CB-EA0345E770B7}"/>
              </a:ext>
            </a:extLst>
          </p:cNvPr>
          <p:cNvSpPr/>
          <p:nvPr/>
        </p:nvSpPr>
        <p:spPr>
          <a:xfrm>
            <a:off x="1617122" y="3901604"/>
            <a:ext cx="2015078" cy="15006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2491ED5-6319-4F58-B82B-F48313F2F358}"/>
              </a:ext>
            </a:extLst>
          </p:cNvPr>
          <p:cNvCxnSpPr>
            <a:stCxn id="33" idx="2"/>
            <a:endCxn id="32" idx="0"/>
          </p:cNvCxnSpPr>
          <p:nvPr/>
        </p:nvCxnSpPr>
        <p:spPr>
          <a:xfrm rot="16200000" flipH="1">
            <a:off x="2374480" y="4301844"/>
            <a:ext cx="509434" cy="907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4263A1B-2BCD-49E7-9450-DB0E85768A4C}"/>
              </a:ext>
            </a:extLst>
          </p:cNvPr>
          <p:cNvCxnSpPr>
            <a:stCxn id="33" idx="3"/>
            <a:endCxn id="31" idx="1"/>
          </p:cNvCxnSpPr>
          <p:nvPr/>
        </p:nvCxnSpPr>
        <p:spPr>
          <a:xfrm flipV="1">
            <a:off x="3632200" y="2488166"/>
            <a:ext cx="802236" cy="1488468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CDC08F24-410A-47BE-B722-60C508801A11}"/>
              </a:ext>
            </a:extLst>
          </p:cNvPr>
          <p:cNvSpPr/>
          <p:nvPr/>
        </p:nvSpPr>
        <p:spPr>
          <a:xfrm>
            <a:off x="3616250" y="5550715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D61C10F-9432-4BF9-9FA7-9E0FF31ADD85}"/>
              </a:ext>
            </a:extLst>
          </p:cNvPr>
          <p:cNvCxnSpPr>
            <a:cxnSpLocks/>
            <a:stCxn id="34" idx="6"/>
            <a:endCxn id="18" idx="1"/>
          </p:cNvCxnSpPr>
          <p:nvPr/>
        </p:nvCxnSpPr>
        <p:spPr>
          <a:xfrm flipV="1">
            <a:off x="3750172" y="3293211"/>
            <a:ext cx="552390" cy="2335742"/>
          </a:xfrm>
          <a:prstGeom prst="bentConnector3">
            <a:avLst>
              <a:gd name="adj1" fmla="val 7452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88A82E-5F45-433B-AFDD-6B5D6749A752}"/>
              </a:ext>
            </a:extLst>
          </p:cNvPr>
          <p:cNvSpPr/>
          <p:nvPr/>
        </p:nvSpPr>
        <p:spPr>
          <a:xfrm>
            <a:off x="5424524" y="3673633"/>
            <a:ext cx="671476" cy="22797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6592E7-9588-45FC-97B7-A541123DD5BA}"/>
              </a:ext>
            </a:extLst>
          </p:cNvPr>
          <p:cNvSpPr/>
          <p:nvPr/>
        </p:nvSpPr>
        <p:spPr>
          <a:xfrm>
            <a:off x="8621449" y="2323428"/>
            <a:ext cx="481276" cy="1647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034DFC-3907-4541-A702-D078DE7B3863}"/>
              </a:ext>
            </a:extLst>
          </p:cNvPr>
          <p:cNvSpPr/>
          <p:nvPr/>
        </p:nvSpPr>
        <p:spPr>
          <a:xfrm>
            <a:off x="8596364" y="4152820"/>
            <a:ext cx="481277" cy="164737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33A5C9-EBC9-400C-AF4F-1C61827EFF65}"/>
              </a:ext>
            </a:extLst>
          </p:cNvPr>
          <p:cNvSpPr/>
          <p:nvPr/>
        </p:nvSpPr>
        <p:spPr>
          <a:xfrm>
            <a:off x="8430653" y="5577824"/>
            <a:ext cx="588656" cy="129367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83BD0E5-B213-4C37-B06B-4683ECCA86AE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5400000" flipH="1" flipV="1">
            <a:off x="6442951" y="1723107"/>
            <a:ext cx="1495807" cy="2861187"/>
          </a:xfrm>
          <a:prstGeom prst="bentConnector4">
            <a:avLst>
              <a:gd name="adj1" fmla="val 0"/>
              <a:gd name="adj2" fmla="val 742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97936B2-175C-45DA-921D-4B71DD5263BB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 rot="5400000">
            <a:off x="8150859" y="4891679"/>
            <a:ext cx="1260267" cy="1120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0630BE-F655-47B1-A5F9-6726097060BD}"/>
              </a:ext>
            </a:extLst>
          </p:cNvPr>
          <p:cNvGrpSpPr/>
          <p:nvPr/>
        </p:nvGrpSpPr>
        <p:grpSpPr>
          <a:xfrm>
            <a:off x="5915059" y="5425097"/>
            <a:ext cx="1823740" cy="902823"/>
            <a:chOff x="6192359" y="1656628"/>
            <a:chExt cx="5814913" cy="357678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A8894D4-FB91-4F06-84D6-4E7F946CE86D}"/>
                </a:ext>
              </a:extLst>
            </p:cNvPr>
            <p:cNvSpPr/>
            <p:nvPr/>
          </p:nvSpPr>
          <p:spPr>
            <a:xfrm>
              <a:off x="6192359" y="1688671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주요 액션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상호작용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 해당하며 특별한 액션이 부여된 스크립트마다 부여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0" name="1/2 액자 49">
              <a:extLst>
                <a:ext uri="{FF2B5EF4-FFF2-40B4-BE49-F238E27FC236}">
                  <a16:creationId xmlns:a16="http://schemas.microsoft.com/office/drawing/2014/main" id="{55D59766-5285-4A7D-AA56-804BC548ADE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1/2 액자 50">
              <a:extLst>
                <a:ext uri="{FF2B5EF4-FFF2-40B4-BE49-F238E27FC236}">
                  <a16:creationId xmlns:a16="http://schemas.microsoft.com/office/drawing/2014/main" id="{8D1CE683-9F66-4E38-8B7C-9C7250E17902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EFF75F50-8C23-4383-AE27-4448EFEE7B3A}"/>
              </a:ext>
            </a:extLst>
          </p:cNvPr>
          <p:cNvSpPr/>
          <p:nvPr/>
        </p:nvSpPr>
        <p:spPr>
          <a:xfrm>
            <a:off x="7913202" y="578859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56955F8-C4A6-49A9-9791-1F173B1F5097}"/>
              </a:ext>
            </a:extLst>
          </p:cNvPr>
          <p:cNvCxnSpPr>
            <a:stCxn id="49" idx="3"/>
            <a:endCxn id="52" idx="3"/>
          </p:cNvCxnSpPr>
          <p:nvPr/>
        </p:nvCxnSpPr>
        <p:spPr>
          <a:xfrm>
            <a:off x="7459061" y="5880553"/>
            <a:ext cx="473753" cy="41601"/>
          </a:xfrm>
          <a:prstGeom prst="bentConnector4">
            <a:avLst>
              <a:gd name="adj1" fmla="val 47930"/>
              <a:gd name="adj2" fmla="val 64950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6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 여러 오브젝트들의 상호작용하며 각 오브젝트들의 액션의 시작점을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Hit</a:t>
            </a:r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RayCast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02960D-BD51-48C2-8F9C-D4896AD7C7BE}"/>
              </a:ext>
            </a:extLst>
          </p:cNvPr>
          <p:cNvGrpSpPr/>
          <p:nvPr/>
        </p:nvGrpSpPr>
        <p:grpSpPr>
          <a:xfrm>
            <a:off x="808658" y="4173538"/>
            <a:ext cx="3514443" cy="1569830"/>
            <a:chOff x="7084291" y="1656628"/>
            <a:chExt cx="4922981" cy="354474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B6B721-334B-451B-A09A-E0C573BB441C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문으로 프레임단위로 계속해서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ZoneChecking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호출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layerMask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변수를 통해서 제외하고자 하는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(Ray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 검출이 되지 않길 바라는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 Layer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들의 포함하는 비트 마스크를 생성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NOT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연산자로 반전시켜 해당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들을 제외한 나머지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들 만을 검출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5" name="1/2 액자 44">
              <a:extLst>
                <a:ext uri="{FF2B5EF4-FFF2-40B4-BE49-F238E27FC236}">
                  <a16:creationId xmlns:a16="http://schemas.microsoft.com/office/drawing/2014/main" id="{5EFDB857-10F8-4FFA-8AD6-FB32FC09FB0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1/2 액자 45">
              <a:extLst>
                <a:ext uri="{FF2B5EF4-FFF2-40B4-BE49-F238E27FC236}">
                  <a16:creationId xmlns:a16="http://schemas.microsoft.com/office/drawing/2014/main" id="{3A7E5DC5-E6A1-4274-94A8-FD39725E05CB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A7CAF48-7907-4AE3-9945-5787181A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58461"/>
            <a:ext cx="5563317" cy="17385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D0B912-B477-4B6D-88C6-F0E79F7B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15" y="3545084"/>
            <a:ext cx="4443338" cy="3059667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147F3497-3A93-4D28-B753-800F9D7B9BEC}"/>
              </a:ext>
            </a:extLst>
          </p:cNvPr>
          <p:cNvSpPr/>
          <p:nvPr/>
        </p:nvSpPr>
        <p:spPr>
          <a:xfrm>
            <a:off x="9377938" y="4459147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5CBD930-7C47-4CF9-99FF-284F6106E40D}"/>
              </a:ext>
            </a:extLst>
          </p:cNvPr>
          <p:cNvCxnSpPr>
            <a:cxnSpLocks/>
            <a:stCxn id="53" idx="0"/>
            <a:endCxn id="57" idx="2"/>
          </p:cNvCxnSpPr>
          <p:nvPr/>
        </p:nvCxnSpPr>
        <p:spPr>
          <a:xfrm rot="16200000" flipV="1">
            <a:off x="8530236" y="3544483"/>
            <a:ext cx="1030148" cy="799179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7680138-DDBA-4731-A396-C9A235515F40}"/>
              </a:ext>
            </a:extLst>
          </p:cNvPr>
          <p:cNvGrpSpPr/>
          <p:nvPr/>
        </p:nvGrpSpPr>
        <p:grpSpPr>
          <a:xfrm>
            <a:off x="6444185" y="2358460"/>
            <a:ext cx="4403069" cy="1070539"/>
            <a:chOff x="7084291" y="1656628"/>
            <a:chExt cx="4922982" cy="354474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BD94080-ADB6-40E7-90FD-FA7DB8147E58}"/>
                </a:ext>
              </a:extLst>
            </p:cNvPr>
            <p:cNvSpPr/>
            <p:nvPr/>
          </p:nvSpPr>
          <p:spPr>
            <a:xfrm>
              <a:off x="7084292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실제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바디 부분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헤드 및 일부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플레이 중 타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오브젝트들과의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상호작용을 위해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검출되어선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안되는 부분들을 제외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오브젝트 상호작용 중 타 오브젝트에 가려서 상호작용을 방해하는 경우를 방지하기 위함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58" name="1/2 액자 57">
              <a:extLst>
                <a:ext uri="{FF2B5EF4-FFF2-40B4-BE49-F238E27FC236}">
                  <a16:creationId xmlns:a16="http://schemas.microsoft.com/office/drawing/2014/main" id="{2387D502-2F11-4B10-BC9F-A8D8AA20D74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1/2 액자 58">
              <a:extLst>
                <a:ext uri="{FF2B5EF4-FFF2-40B4-BE49-F238E27FC236}">
                  <a16:creationId xmlns:a16="http://schemas.microsoft.com/office/drawing/2014/main" id="{EA73AA15-6FA8-44B2-9E06-E4CA2D8AEB2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475753-FBD2-4442-823A-29170D77A475}"/>
              </a:ext>
            </a:extLst>
          </p:cNvPr>
          <p:cNvSpPr/>
          <p:nvPr/>
        </p:nvSpPr>
        <p:spPr>
          <a:xfrm>
            <a:off x="999878" y="2618948"/>
            <a:ext cx="871255" cy="17505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7F03B9A-6D24-4B05-B8E5-4C7D0507C996}"/>
              </a:ext>
            </a:extLst>
          </p:cNvPr>
          <p:cNvSpPr/>
          <p:nvPr/>
        </p:nvSpPr>
        <p:spPr>
          <a:xfrm>
            <a:off x="1049962" y="3137866"/>
            <a:ext cx="821171" cy="17505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C626271-0ECC-457D-B96A-713032D83D29}"/>
              </a:ext>
            </a:extLst>
          </p:cNvPr>
          <p:cNvSpPr/>
          <p:nvPr/>
        </p:nvSpPr>
        <p:spPr>
          <a:xfrm>
            <a:off x="1596831" y="4401513"/>
            <a:ext cx="1083308" cy="17895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0CB787F5-B70E-457D-AC88-8B6110F52F96}"/>
              </a:ext>
            </a:extLst>
          </p:cNvPr>
          <p:cNvCxnSpPr>
            <a:stCxn id="63" idx="1"/>
            <a:endCxn id="61" idx="1"/>
          </p:cNvCxnSpPr>
          <p:nvPr/>
        </p:nvCxnSpPr>
        <p:spPr>
          <a:xfrm rot="10800000">
            <a:off x="999879" y="2706474"/>
            <a:ext cx="596953" cy="1784516"/>
          </a:xfrm>
          <a:prstGeom prst="bentConnector3">
            <a:avLst>
              <a:gd name="adj1" fmla="val 13829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A3C31F4-6546-40A3-B47D-93D81D7A7EFE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rot="16200000" flipH="1">
            <a:off x="1276094" y="2953411"/>
            <a:ext cx="343867" cy="250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F22C915-A28F-4E1B-9182-0F2CE448BED3}"/>
              </a:ext>
            </a:extLst>
          </p:cNvPr>
          <p:cNvSpPr/>
          <p:nvPr/>
        </p:nvSpPr>
        <p:spPr>
          <a:xfrm>
            <a:off x="1018105" y="3414860"/>
            <a:ext cx="5318850" cy="39450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4A57D6F-69E2-4482-9178-91C58EBEBFBC}"/>
              </a:ext>
            </a:extLst>
          </p:cNvPr>
          <p:cNvCxnSpPr>
            <a:stCxn id="71" idx="1"/>
            <a:endCxn id="44" idx="2"/>
          </p:cNvCxnSpPr>
          <p:nvPr/>
        </p:nvCxnSpPr>
        <p:spPr>
          <a:xfrm rot="10800000" flipH="1" flipV="1">
            <a:off x="1018104" y="3612112"/>
            <a:ext cx="1547775" cy="2131255"/>
          </a:xfrm>
          <a:prstGeom prst="bentConnector4">
            <a:avLst>
              <a:gd name="adj1" fmla="val -28302"/>
              <a:gd name="adj2" fmla="val 11072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1778915-6454-46B8-AF08-A8354D6F7DCE}"/>
              </a:ext>
            </a:extLst>
          </p:cNvPr>
          <p:cNvSpPr/>
          <p:nvPr/>
        </p:nvSpPr>
        <p:spPr>
          <a:xfrm>
            <a:off x="916573" y="4751221"/>
            <a:ext cx="760681" cy="21429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16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 여러 오브젝트들의 상호작용하며 각 오브젝트들의 액션의 시작점을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Hit</a:t>
            </a:r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RayCast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BEE69E-D7BB-4524-9495-019B4311689D}"/>
              </a:ext>
            </a:extLst>
          </p:cNvPr>
          <p:cNvGrpSpPr/>
          <p:nvPr/>
        </p:nvGrpSpPr>
        <p:grpSpPr>
          <a:xfrm>
            <a:off x="4184830" y="2358461"/>
            <a:ext cx="2783238" cy="515400"/>
            <a:chOff x="7084291" y="1656628"/>
            <a:chExt cx="4922982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23F5BC-6922-4724-A814-A1DF8C424F23}"/>
                </a:ext>
              </a:extLst>
            </p:cNvPr>
            <p:cNvSpPr/>
            <p:nvPr/>
          </p:nvSpPr>
          <p:spPr>
            <a:xfrm>
              <a:off x="7084292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검출된 오브젝트의 태그마다 각자 다른 액션을 취하도록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4DD62A6C-B919-43D0-B1EF-FF3570A95A7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FA48215D-4BF9-4BF2-BBFC-1B8137B7189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275D86-BBDF-494B-9B04-86D3E95B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54096"/>
            <a:ext cx="3311456" cy="3296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4F0D4B-F6A5-4533-85A4-E42FB80D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01" y="3431250"/>
            <a:ext cx="3177870" cy="17875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490AAA-BDCB-4CFE-BA81-2A1A3DCF2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48" y="3431250"/>
            <a:ext cx="3177871" cy="178755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3C33822C-9BD2-46ED-8520-F0F63AAC9891}"/>
              </a:ext>
            </a:extLst>
          </p:cNvPr>
          <p:cNvSpPr/>
          <p:nvPr/>
        </p:nvSpPr>
        <p:spPr>
          <a:xfrm>
            <a:off x="3273471" y="244200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5AC084D-4EF1-4C8D-8BEF-FDF69F2D98DF}"/>
              </a:ext>
            </a:extLst>
          </p:cNvPr>
          <p:cNvCxnSpPr>
            <a:cxnSpLocks/>
            <a:stCxn id="43" idx="6"/>
            <a:endCxn id="34" idx="1"/>
          </p:cNvCxnSpPr>
          <p:nvPr/>
        </p:nvCxnSpPr>
        <p:spPr>
          <a:xfrm>
            <a:off x="3407393" y="2520242"/>
            <a:ext cx="777438" cy="9591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EF0D77-BD72-491E-87CA-B4E101FCDD0A}"/>
              </a:ext>
            </a:extLst>
          </p:cNvPr>
          <p:cNvSpPr/>
          <p:nvPr/>
        </p:nvSpPr>
        <p:spPr>
          <a:xfrm>
            <a:off x="1220639" y="2763342"/>
            <a:ext cx="2052832" cy="66565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5E56DE-7E0D-4AC4-91B2-94C7BA41133B}"/>
              </a:ext>
            </a:extLst>
          </p:cNvPr>
          <p:cNvSpPr/>
          <p:nvPr/>
        </p:nvSpPr>
        <p:spPr>
          <a:xfrm>
            <a:off x="1229185" y="3432993"/>
            <a:ext cx="2315169" cy="66565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2407A95-86FB-462C-BFFE-67C74169052F}"/>
              </a:ext>
            </a:extLst>
          </p:cNvPr>
          <p:cNvCxnSpPr>
            <a:stCxn id="49" idx="3"/>
            <a:endCxn id="9" idx="0"/>
          </p:cNvCxnSpPr>
          <p:nvPr/>
        </p:nvCxnSpPr>
        <p:spPr>
          <a:xfrm>
            <a:off x="3273471" y="3096171"/>
            <a:ext cx="2552513" cy="335079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F3CFC7A-3664-4926-9E2D-A3E84C858F5C}"/>
              </a:ext>
            </a:extLst>
          </p:cNvPr>
          <p:cNvCxnSpPr>
            <a:endCxn id="7" idx="0"/>
          </p:cNvCxnSpPr>
          <p:nvPr/>
        </p:nvCxnSpPr>
        <p:spPr>
          <a:xfrm>
            <a:off x="3407393" y="3330029"/>
            <a:ext cx="5910943" cy="10122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263AA08-93D5-4D35-BA9F-988251290191}"/>
              </a:ext>
            </a:extLst>
          </p:cNvPr>
          <p:cNvGrpSpPr/>
          <p:nvPr/>
        </p:nvGrpSpPr>
        <p:grpSpPr>
          <a:xfrm>
            <a:off x="4370460" y="5320023"/>
            <a:ext cx="2783238" cy="405694"/>
            <a:chOff x="7084291" y="1656628"/>
            <a:chExt cx="4922982" cy="354474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2A3E50-B371-478E-9FB4-F9B0FEA357D3}"/>
                </a:ext>
              </a:extLst>
            </p:cNvPr>
            <p:cNvSpPr/>
            <p:nvPr/>
          </p:nvSpPr>
          <p:spPr>
            <a:xfrm>
              <a:off x="7084292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‘Door’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상호작용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열기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-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닫기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id="{E1D93879-4E4D-4EC9-A4C5-69FC5274B4A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1/2 액자 67">
              <a:extLst>
                <a:ext uri="{FF2B5EF4-FFF2-40B4-BE49-F238E27FC236}">
                  <a16:creationId xmlns:a16="http://schemas.microsoft.com/office/drawing/2014/main" id="{4C175DAA-24C8-453A-B0E8-99DE81AE3F09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B8AA9A-62E0-4885-BC1B-8C31C762C356}"/>
              </a:ext>
            </a:extLst>
          </p:cNvPr>
          <p:cNvGrpSpPr/>
          <p:nvPr/>
        </p:nvGrpSpPr>
        <p:grpSpPr>
          <a:xfrm>
            <a:off x="7926717" y="5320023"/>
            <a:ext cx="2783238" cy="405694"/>
            <a:chOff x="7084291" y="1656628"/>
            <a:chExt cx="4922982" cy="35447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ED6633F-1D3F-4CA0-8695-73A9983DAEB1}"/>
                </a:ext>
              </a:extLst>
            </p:cNvPr>
            <p:cNvSpPr/>
            <p:nvPr/>
          </p:nvSpPr>
          <p:spPr>
            <a:xfrm>
              <a:off x="7084292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‘Light’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상호작용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열기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-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닫기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72" name="1/2 액자 71">
              <a:extLst>
                <a:ext uri="{FF2B5EF4-FFF2-40B4-BE49-F238E27FC236}">
                  <a16:creationId xmlns:a16="http://schemas.microsoft.com/office/drawing/2014/main" id="{4102E82A-BA2D-4AF3-A014-0A2432447E30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1/2 액자 72">
              <a:extLst>
                <a:ext uri="{FF2B5EF4-FFF2-40B4-BE49-F238E27FC236}">
                  <a16:creationId xmlns:a16="http://schemas.microsoft.com/office/drawing/2014/main" id="{5677C90C-C552-45D6-9FFE-D0359D9F7B91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04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AD02B0-E240-4BD2-9122-EE041DE97D9F}"/>
              </a:ext>
            </a:extLst>
          </p:cNvPr>
          <p:cNvGrpSpPr/>
          <p:nvPr/>
        </p:nvGrpSpPr>
        <p:grpSpPr>
          <a:xfrm>
            <a:off x="7070433" y="1970663"/>
            <a:ext cx="4922981" cy="3544743"/>
            <a:chOff x="7084291" y="1656628"/>
            <a:chExt cx="4922981" cy="35447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5C92D9-7A1C-4EC3-A084-CE8A04CE2BF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1/2 액자 15">
              <a:extLst>
                <a:ext uri="{FF2B5EF4-FFF2-40B4-BE49-F238E27FC236}">
                  <a16:creationId xmlns:a16="http://schemas.microsoft.com/office/drawing/2014/main" id="{B631171F-41FD-4EA8-8A67-6166E05DD47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DC480B98-288F-468C-B6AD-A5DDF5046AA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AE475-A6F2-47AE-9038-693A18E7B87A}"/>
              </a:ext>
            </a:extLst>
          </p:cNvPr>
          <p:cNvSpPr txBox="1"/>
          <p:nvPr/>
        </p:nvSpPr>
        <p:spPr>
          <a:xfrm>
            <a:off x="110836" y="6350169"/>
            <a:ext cx="1357746" cy="5078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825EF-41B4-4DE9-B545-A4F9C91683D2}"/>
              </a:ext>
            </a:extLst>
          </p:cNvPr>
          <p:cNvSpPr txBox="1"/>
          <p:nvPr/>
        </p:nvSpPr>
        <p:spPr>
          <a:xfrm>
            <a:off x="110836" y="0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6EE7D-814C-41C1-B6C1-7371B32B8D52}"/>
              </a:ext>
            </a:extLst>
          </p:cNvPr>
          <p:cNvSpPr txBox="1"/>
          <p:nvPr/>
        </p:nvSpPr>
        <p:spPr>
          <a:xfrm>
            <a:off x="7167416" y="2259636"/>
            <a:ext cx="1967348" cy="610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개발 기간 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endParaRPr lang="en-US" altLang="ko-KR" sz="2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r>
              <a:rPr lang="en-US" altLang="ko-KR" sz="1400" b="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2023.05.12-2023.11.10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F15A10-AF27-400E-AFB8-D5E1C5372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970663"/>
            <a:ext cx="6301765" cy="354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E2B580-FF34-49F8-B792-42C2425DD9C4}"/>
              </a:ext>
            </a:extLst>
          </p:cNvPr>
          <p:cNvSpPr txBox="1"/>
          <p:nvPr/>
        </p:nvSpPr>
        <p:spPr>
          <a:xfrm>
            <a:off x="7167414" y="3100613"/>
            <a:ext cx="4729021" cy="1137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개발 목적 및 동기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endParaRPr lang="en-US" altLang="ko-KR" sz="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r>
              <a:rPr lang="en-US" altLang="ko-KR" sz="1400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Raycast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 활용한 오브젝트와의 상호작용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, 3D 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애니메이션의 동작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,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 각종 효과에 대한 내용들을 녹여내기에 공포게임 장르가 가장 적합하다 생각하였고 만들어 보고 싶었던 장르 중 하나 였던 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1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인칭 공포게임을 제작 하고 싶어 제작을 결심</a:t>
            </a:r>
            <a:endParaRPr lang="en-US" altLang="ko-KR" sz="1400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18D7B-2029-44A2-94A6-E5524EF6FB83}"/>
              </a:ext>
            </a:extLst>
          </p:cNvPr>
          <p:cNvSpPr txBox="1"/>
          <p:nvPr/>
        </p:nvSpPr>
        <p:spPr>
          <a:xfrm>
            <a:off x="7167416" y="4612092"/>
            <a:ext cx="4729019" cy="8017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6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장르 및 주요 기능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endParaRPr lang="en-US" altLang="ko-KR" sz="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1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인칭 주인공 시점에서 진행되는 생존게임의 파생 장르로 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‘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걷기 시뮬레이션</a:t>
            </a:r>
            <a:r>
              <a: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＇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에 </a:t>
            </a:r>
            <a:r>
              <a:rPr lang="ko-KR" altLang="en-US" sz="1400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호러를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 접목한 </a:t>
            </a:r>
            <a:r>
              <a:rPr lang="ko-KR" altLang="en-US" sz="1400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호러</a:t>
            </a:r>
            <a:r>
              <a:rPr lang="ko-KR" altLang="en-US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rPr>
              <a:t> 게임</a:t>
            </a:r>
            <a:endParaRPr lang="en-US" altLang="ko-KR" sz="1400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  <a:p>
            <a:endParaRPr lang="en-US" altLang="ko-KR" sz="1800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Arimo Bold" panose="020B0600000101010101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ACCF2-E465-45E7-BBDE-70C59E0B2521}"/>
              </a:ext>
            </a:extLst>
          </p:cNvPr>
          <p:cNvSpPr txBox="1"/>
          <p:nvPr/>
        </p:nvSpPr>
        <p:spPr>
          <a:xfrm>
            <a:off x="628073" y="1114632"/>
            <a:ext cx="2558472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Hello Michael</a:t>
            </a:r>
          </a:p>
        </p:txBody>
      </p:sp>
    </p:spTree>
    <p:extLst>
      <p:ext uri="{BB962C8B-B14F-4D97-AF65-F5344CB8AC3E}">
        <p14:creationId xmlns:p14="http://schemas.microsoft.com/office/powerpoint/2010/main" val="3815283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 생존 필수 요소인 배터리의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Batterys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14EDB-3955-4590-8CCF-26455615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10804"/>
            <a:ext cx="3366112" cy="2202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78B985-CF8E-476C-931F-549E2976D433}"/>
              </a:ext>
            </a:extLst>
          </p:cNvPr>
          <p:cNvGrpSpPr/>
          <p:nvPr/>
        </p:nvGrpSpPr>
        <p:grpSpPr>
          <a:xfrm>
            <a:off x="4252077" y="2310804"/>
            <a:ext cx="3366112" cy="1987212"/>
            <a:chOff x="7084291" y="1656628"/>
            <a:chExt cx="4922981" cy="354474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BBD80E-B237-42B9-BB44-D7968B2A2E18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설정된 난이도에 따라 필드에 나타날 배터리의 수를 결정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HitRayCast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스크립트를 통해 플레이어가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‘Battery’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태그 오브젝트를 검출 할 시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배터리가 지니고 있는 고유 번호 값들을 각각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Get_Battery_num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과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Get_Floor_num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통해 가져와 잠시 저장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 번호 값들 배터리의 중복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및 난이도 조절을 위해 사용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18" name="1/2 액자 17">
              <a:extLst>
                <a:ext uri="{FF2B5EF4-FFF2-40B4-BE49-F238E27FC236}">
                  <a16:creationId xmlns:a16="http://schemas.microsoft.com/office/drawing/2014/main" id="{84C45989-C187-4D99-A2AC-4EEF5E32F6A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1/2 액자 18">
              <a:extLst>
                <a:ext uri="{FF2B5EF4-FFF2-40B4-BE49-F238E27FC236}">
                  <a16:creationId xmlns:a16="http://schemas.microsoft.com/office/drawing/2014/main" id="{460C9068-9CF6-42B0-AC16-D9115CD3D91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85779CE-6531-4E68-A9D0-36599565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90" y="4590617"/>
            <a:ext cx="2117333" cy="1589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35516C-1638-4702-8C7A-85609312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25" y="4590617"/>
            <a:ext cx="5023053" cy="18119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59C640-6975-4B17-8D3E-6CD676E22A85}"/>
              </a:ext>
            </a:extLst>
          </p:cNvPr>
          <p:cNvSpPr txBox="1"/>
          <p:nvPr/>
        </p:nvSpPr>
        <p:spPr>
          <a:xfrm>
            <a:off x="5013585" y="4546246"/>
            <a:ext cx="111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HitRayCast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F00515-3BB6-4303-9D57-6BDEC7E28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302" y="2361603"/>
            <a:ext cx="2855736" cy="3773123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DE17C976-5ABA-422D-8862-CB765E6194D6}"/>
              </a:ext>
            </a:extLst>
          </p:cNvPr>
          <p:cNvSpPr/>
          <p:nvPr/>
        </p:nvSpPr>
        <p:spPr>
          <a:xfrm>
            <a:off x="3612383" y="316936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1182385-0874-405F-AEF9-6BCA5C23FA07}"/>
              </a:ext>
            </a:extLst>
          </p:cNvPr>
          <p:cNvCxnSpPr>
            <a:cxnSpLocks/>
            <a:stCxn id="31" idx="6"/>
            <a:endCxn id="18" idx="2"/>
          </p:cNvCxnSpPr>
          <p:nvPr/>
        </p:nvCxnSpPr>
        <p:spPr>
          <a:xfrm flipV="1">
            <a:off x="3746305" y="2399455"/>
            <a:ext cx="505772" cy="84815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71C5DA-2D7A-4890-B6D4-3052DFB7AF5D}"/>
              </a:ext>
            </a:extLst>
          </p:cNvPr>
          <p:cNvSpPr/>
          <p:nvPr/>
        </p:nvSpPr>
        <p:spPr>
          <a:xfrm>
            <a:off x="1723200" y="5530484"/>
            <a:ext cx="4058475" cy="1345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ECD38B-074B-473D-BF6E-C5A3651A96DA}"/>
              </a:ext>
            </a:extLst>
          </p:cNvPr>
          <p:cNvSpPr/>
          <p:nvPr/>
        </p:nvSpPr>
        <p:spPr>
          <a:xfrm>
            <a:off x="1717068" y="5664994"/>
            <a:ext cx="3740758" cy="1345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810C122-2360-4C60-A843-D825B678821A}"/>
              </a:ext>
            </a:extLst>
          </p:cNvPr>
          <p:cNvSpPr/>
          <p:nvPr/>
        </p:nvSpPr>
        <p:spPr>
          <a:xfrm>
            <a:off x="8099335" y="5597739"/>
            <a:ext cx="133922" cy="1564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734E7F-64A6-4A8F-BF6A-E97447D57562}"/>
              </a:ext>
            </a:extLst>
          </p:cNvPr>
          <p:cNvSpPr/>
          <p:nvPr/>
        </p:nvSpPr>
        <p:spPr>
          <a:xfrm>
            <a:off x="4378385" y="3446716"/>
            <a:ext cx="1292165" cy="1960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60A8516-AD13-4E9A-BCA7-E94EE39A756E}"/>
              </a:ext>
            </a:extLst>
          </p:cNvPr>
          <p:cNvSpPr/>
          <p:nvPr/>
        </p:nvSpPr>
        <p:spPr>
          <a:xfrm>
            <a:off x="5869455" y="3446716"/>
            <a:ext cx="1159995" cy="1960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D146E4D-D87E-4C27-8D94-7CB10955F388}"/>
              </a:ext>
            </a:extLst>
          </p:cNvPr>
          <p:cNvSpPr/>
          <p:nvPr/>
        </p:nvSpPr>
        <p:spPr>
          <a:xfrm>
            <a:off x="6576621" y="4571333"/>
            <a:ext cx="1433602" cy="1467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537923-6077-48A8-BA51-5E4304026314}"/>
              </a:ext>
            </a:extLst>
          </p:cNvPr>
          <p:cNvSpPr/>
          <p:nvPr/>
        </p:nvSpPr>
        <p:spPr>
          <a:xfrm>
            <a:off x="6576621" y="5238855"/>
            <a:ext cx="1329129" cy="1467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954194C-E758-4D92-93FE-D7F93F720C49}"/>
              </a:ext>
            </a:extLst>
          </p:cNvPr>
          <p:cNvCxnSpPr>
            <a:stCxn id="38" idx="0"/>
            <a:endCxn id="36" idx="1"/>
          </p:cNvCxnSpPr>
          <p:nvPr/>
        </p:nvCxnSpPr>
        <p:spPr>
          <a:xfrm rot="16200000" flipV="1">
            <a:off x="5322607" y="2600517"/>
            <a:ext cx="1026594" cy="2915037"/>
          </a:xfrm>
          <a:prstGeom prst="bentConnector4">
            <a:avLst>
              <a:gd name="adj1" fmla="val 12443"/>
              <a:gd name="adj2" fmla="val 10196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4C88F9A3-1355-49B8-AE95-735925806506}"/>
              </a:ext>
            </a:extLst>
          </p:cNvPr>
          <p:cNvCxnSpPr>
            <a:cxnSpLocks/>
            <a:stCxn id="37" idx="2"/>
            <a:endCxn id="39" idx="3"/>
          </p:cNvCxnSpPr>
          <p:nvPr/>
        </p:nvCxnSpPr>
        <p:spPr>
          <a:xfrm rot="16200000" flipH="1">
            <a:off x="6342875" y="3749339"/>
            <a:ext cx="1669452" cy="1456297"/>
          </a:xfrm>
          <a:prstGeom prst="bentConnector4">
            <a:avLst>
              <a:gd name="adj1" fmla="val 1018"/>
              <a:gd name="adj2" fmla="val 11177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864F26C-3EBA-4420-91C1-F47AAC731C5D}"/>
              </a:ext>
            </a:extLst>
          </p:cNvPr>
          <p:cNvCxnSpPr>
            <a:stCxn id="34" idx="3"/>
            <a:endCxn id="39" idx="2"/>
          </p:cNvCxnSpPr>
          <p:nvPr/>
        </p:nvCxnSpPr>
        <p:spPr>
          <a:xfrm flipV="1">
            <a:off x="5457826" y="5385572"/>
            <a:ext cx="1783360" cy="346677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B035735-2B7E-4C23-923E-0F7B5E9E65F4}"/>
              </a:ext>
            </a:extLst>
          </p:cNvPr>
          <p:cNvCxnSpPr>
            <a:stCxn id="33" idx="3"/>
            <a:endCxn id="38" idx="1"/>
          </p:cNvCxnSpPr>
          <p:nvPr/>
        </p:nvCxnSpPr>
        <p:spPr>
          <a:xfrm flipV="1">
            <a:off x="5781675" y="4644692"/>
            <a:ext cx="794946" cy="953047"/>
          </a:xfrm>
          <a:prstGeom prst="bentConnector3">
            <a:avLst>
              <a:gd name="adj1" fmla="val 116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F55706F-CA9C-4495-BFDE-7FB2F18681D4}"/>
              </a:ext>
            </a:extLst>
          </p:cNvPr>
          <p:cNvCxnSpPr>
            <a:stCxn id="35" idx="2"/>
            <a:endCxn id="8" idx="2"/>
          </p:cNvCxnSpPr>
          <p:nvPr/>
        </p:nvCxnSpPr>
        <p:spPr>
          <a:xfrm rot="10800000" flipV="1">
            <a:off x="6951557" y="5675976"/>
            <a:ext cx="1147778" cy="504551"/>
          </a:xfrm>
          <a:prstGeom prst="bentConnector4">
            <a:avLst>
              <a:gd name="adj1" fmla="val 3882"/>
              <a:gd name="adj2" fmla="val 14530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07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 생존 필수 요소인 배터리의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Batterys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14EDB-3955-4590-8CCF-26455615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10804"/>
            <a:ext cx="3366112" cy="2202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78B985-CF8E-476C-931F-549E2976D433}"/>
              </a:ext>
            </a:extLst>
          </p:cNvPr>
          <p:cNvGrpSpPr/>
          <p:nvPr/>
        </p:nvGrpSpPr>
        <p:grpSpPr>
          <a:xfrm>
            <a:off x="4225114" y="2418529"/>
            <a:ext cx="2514353" cy="3575872"/>
            <a:chOff x="7084291" y="1656628"/>
            <a:chExt cx="4922981" cy="354474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BBD80E-B237-42B9-BB44-D7968B2A2E18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‘Coroutine’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사용해 배터리를 더 이상 사용하지 않을 때까지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Battery_Random_On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반복해서 실행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이때 배터리 오브젝트에서 받아온 번호 값들을 사용해 현재 획득한 배터리의 위치와는 전혀 다른 장소에서 배터리를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스폰할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수 있도록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생존에 성공해 다음 단계로 넘어갈 시 더 이상 배터리를 사용하지 않기에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Stop_Battery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코루틴을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종료 시키고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스폰된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모든 배터리를 비활성화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재시작 및 게임 중도 시작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Start_Battery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배터리 오브젝트 재 활성화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8" name="1/2 액자 17">
              <a:extLst>
                <a:ext uri="{FF2B5EF4-FFF2-40B4-BE49-F238E27FC236}">
                  <a16:creationId xmlns:a16="http://schemas.microsoft.com/office/drawing/2014/main" id="{84C45989-C187-4D99-A2AC-4EEF5E32F6A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1/2 액자 18">
              <a:extLst>
                <a:ext uri="{FF2B5EF4-FFF2-40B4-BE49-F238E27FC236}">
                  <a16:creationId xmlns:a16="http://schemas.microsoft.com/office/drawing/2014/main" id="{460C9068-9CF6-42B0-AC16-D9115CD3D910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E962DAA-69FB-492E-B9F8-EA4F8DC8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596" y="2310804"/>
            <a:ext cx="5106038" cy="301861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40C0CC5-BF49-4326-BB76-067E0B789E7E}"/>
              </a:ext>
            </a:extLst>
          </p:cNvPr>
          <p:cNvSpPr/>
          <p:nvPr/>
        </p:nvSpPr>
        <p:spPr>
          <a:xfrm>
            <a:off x="7524265" y="349956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72770E7-1193-4A3A-82CF-329F84853603}"/>
              </a:ext>
            </a:extLst>
          </p:cNvPr>
          <p:cNvCxnSpPr>
            <a:cxnSpLocks/>
            <a:stCxn id="20" idx="2"/>
          </p:cNvCxnSpPr>
          <p:nvPr/>
        </p:nvCxnSpPr>
        <p:spPr>
          <a:xfrm rot="10800000" flipV="1">
            <a:off x="6645119" y="3577806"/>
            <a:ext cx="879146" cy="17895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043FDF-F00F-4B67-BD30-4240FE932BC8}"/>
              </a:ext>
            </a:extLst>
          </p:cNvPr>
          <p:cNvSpPr/>
          <p:nvPr/>
        </p:nvSpPr>
        <p:spPr>
          <a:xfrm>
            <a:off x="4319461" y="2819213"/>
            <a:ext cx="1504363" cy="17895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3E9901E-3EBA-44B0-91EB-93AA9A89418F}"/>
              </a:ext>
            </a:extLst>
          </p:cNvPr>
          <p:cNvSpPr/>
          <p:nvPr/>
        </p:nvSpPr>
        <p:spPr>
          <a:xfrm>
            <a:off x="7191185" y="2310742"/>
            <a:ext cx="1766830" cy="15647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8CD697-BD4C-4B7B-B2A8-88F9BAF4C328}"/>
              </a:ext>
            </a:extLst>
          </p:cNvPr>
          <p:cNvSpPr/>
          <p:nvPr/>
        </p:nvSpPr>
        <p:spPr>
          <a:xfrm>
            <a:off x="983914" y="4258556"/>
            <a:ext cx="1901000" cy="12717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640EC2E-1805-4518-90A4-60FE6CD3C36B}"/>
              </a:ext>
            </a:extLst>
          </p:cNvPr>
          <p:cNvCxnSpPr>
            <a:stCxn id="30" idx="0"/>
            <a:endCxn id="32" idx="1"/>
          </p:cNvCxnSpPr>
          <p:nvPr/>
        </p:nvCxnSpPr>
        <p:spPr>
          <a:xfrm rot="16200000" flipH="1" flipV="1">
            <a:off x="2276313" y="1526814"/>
            <a:ext cx="1502932" cy="4087729"/>
          </a:xfrm>
          <a:prstGeom prst="bentConnector4">
            <a:avLst>
              <a:gd name="adj1" fmla="val -15210"/>
              <a:gd name="adj2" fmla="val 10559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27BD6D-753C-490B-9E81-D0BFD7E0F1D8}"/>
              </a:ext>
            </a:extLst>
          </p:cNvPr>
          <p:cNvCxnSpPr>
            <a:cxnSpLocks/>
            <a:stCxn id="32" idx="0"/>
            <a:endCxn id="31" idx="1"/>
          </p:cNvCxnSpPr>
          <p:nvPr/>
        </p:nvCxnSpPr>
        <p:spPr>
          <a:xfrm rot="5400000" flipH="1" flipV="1">
            <a:off x="3628012" y="695384"/>
            <a:ext cx="1869575" cy="5256771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294C15A5-86FC-40CF-A325-13C583F8F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3" b="4105"/>
          <a:stretch/>
        </p:blipFill>
        <p:spPr>
          <a:xfrm>
            <a:off x="757381" y="4589481"/>
            <a:ext cx="3353616" cy="181901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306D5B-019C-4969-8194-1FCD24D7104A}"/>
              </a:ext>
            </a:extLst>
          </p:cNvPr>
          <p:cNvSpPr/>
          <p:nvPr/>
        </p:nvSpPr>
        <p:spPr>
          <a:xfrm>
            <a:off x="1403926" y="4546688"/>
            <a:ext cx="696623" cy="14210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DCC3F8-6FB2-47C4-9C96-16FEDEEDB617}"/>
              </a:ext>
            </a:extLst>
          </p:cNvPr>
          <p:cNvSpPr/>
          <p:nvPr/>
        </p:nvSpPr>
        <p:spPr>
          <a:xfrm>
            <a:off x="4532946" y="4649445"/>
            <a:ext cx="953454" cy="18110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210F689-BE95-4C18-8A84-0772E07D16B1}"/>
              </a:ext>
            </a:extLst>
          </p:cNvPr>
          <p:cNvSpPr/>
          <p:nvPr/>
        </p:nvSpPr>
        <p:spPr>
          <a:xfrm>
            <a:off x="1385320" y="5803645"/>
            <a:ext cx="824480" cy="148563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4D746E-5A99-4E6A-96B4-CCE99F69ACDE}"/>
              </a:ext>
            </a:extLst>
          </p:cNvPr>
          <p:cNvSpPr/>
          <p:nvPr/>
        </p:nvSpPr>
        <p:spPr>
          <a:xfrm>
            <a:off x="4343838" y="5572499"/>
            <a:ext cx="953454" cy="18110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84B37AF-63A6-4819-9795-86C4A6C7A426}"/>
              </a:ext>
            </a:extLst>
          </p:cNvPr>
          <p:cNvCxnSpPr>
            <a:stCxn id="48" idx="3"/>
            <a:endCxn id="49" idx="0"/>
          </p:cNvCxnSpPr>
          <p:nvPr/>
        </p:nvCxnSpPr>
        <p:spPr>
          <a:xfrm flipV="1">
            <a:off x="2209800" y="5753607"/>
            <a:ext cx="2610765" cy="1243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F119A62-1B20-4EFE-98B1-8AABC766A92B}"/>
              </a:ext>
            </a:extLst>
          </p:cNvPr>
          <p:cNvCxnSpPr>
            <a:endCxn id="47" idx="2"/>
          </p:cNvCxnSpPr>
          <p:nvPr/>
        </p:nvCxnSpPr>
        <p:spPr>
          <a:xfrm>
            <a:off x="1934414" y="4594502"/>
            <a:ext cx="3075259" cy="236051"/>
          </a:xfrm>
          <a:prstGeom prst="bentConnector4">
            <a:avLst>
              <a:gd name="adj1" fmla="val 42249"/>
              <a:gd name="adj2" fmla="val 10645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2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랜턴의 실질적인 동작을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Flashlight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B6094A-9360-46D1-BF18-03531E49D2B2}"/>
              </a:ext>
            </a:extLst>
          </p:cNvPr>
          <p:cNvGrpSpPr/>
          <p:nvPr/>
        </p:nvGrpSpPr>
        <p:grpSpPr>
          <a:xfrm>
            <a:off x="4308659" y="2376030"/>
            <a:ext cx="2901766" cy="1773488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46682A3-7723-40C5-A0D3-4D120BB9CE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랜턴을 사용하게 되는 경우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(‘Player’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FlashGet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flag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변수로 파악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지속적으로 사용 시간이 감소하게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 시간은 현재 지니고 있는 배터리에 따라서 더 오래 사용시간이 달리하기에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Flash_Time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함수로 배터리의 여부 상태를 파악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64053573-4DFE-4595-BC73-6522FCD7128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5744FDDB-D11A-4669-92F1-91FE83A0390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FEACDB5-6EB0-4591-9A48-0F1F7A4D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76030"/>
            <a:ext cx="3364985" cy="3299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270C1-C9D9-43E2-BF05-F52CB5F0A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979" y="2537955"/>
            <a:ext cx="2128339" cy="15336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B5408D4-47C9-4D5F-AF3A-E9672F6C67A7}"/>
              </a:ext>
            </a:extLst>
          </p:cNvPr>
          <p:cNvSpPr txBox="1"/>
          <p:nvPr/>
        </p:nvSpPr>
        <p:spPr>
          <a:xfrm>
            <a:off x="8985511" y="2379873"/>
            <a:ext cx="587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Player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EC854A-CF16-49A9-BC2B-E8C8E17E0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11" y="4229693"/>
            <a:ext cx="3106087" cy="212745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8DB4EDD-CC9E-4BB8-8267-37FF8FE1F1FA}"/>
              </a:ext>
            </a:extLst>
          </p:cNvPr>
          <p:cNvSpPr/>
          <p:nvPr/>
        </p:nvSpPr>
        <p:spPr>
          <a:xfrm>
            <a:off x="1282964" y="2644985"/>
            <a:ext cx="917311" cy="15536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ECFE9F-59A0-48F3-8A0F-A0F53A6EE828}"/>
              </a:ext>
            </a:extLst>
          </p:cNvPr>
          <p:cNvSpPr/>
          <p:nvPr/>
        </p:nvSpPr>
        <p:spPr>
          <a:xfrm>
            <a:off x="7422498" y="2838555"/>
            <a:ext cx="1596812" cy="15229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8DDD-3350-4DC1-9F13-61C27CA1C3ED}"/>
              </a:ext>
            </a:extLst>
          </p:cNvPr>
          <p:cNvSpPr/>
          <p:nvPr/>
        </p:nvSpPr>
        <p:spPr>
          <a:xfrm>
            <a:off x="5803778" y="2626094"/>
            <a:ext cx="654172" cy="17425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3096BB9-2BBE-4DDE-AA51-7F5AAB7A3966}"/>
              </a:ext>
            </a:extLst>
          </p:cNvPr>
          <p:cNvCxnSpPr>
            <a:stCxn id="44" idx="0"/>
            <a:endCxn id="50" idx="0"/>
          </p:cNvCxnSpPr>
          <p:nvPr/>
        </p:nvCxnSpPr>
        <p:spPr>
          <a:xfrm rot="5400000" flipH="1" flipV="1">
            <a:off x="3926797" y="440918"/>
            <a:ext cx="18891" cy="4389244"/>
          </a:xfrm>
          <a:prstGeom prst="bentConnector3">
            <a:avLst>
              <a:gd name="adj1" fmla="val 251252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5C394F4-2FA8-46A9-B436-3EE8E9992677}"/>
              </a:ext>
            </a:extLst>
          </p:cNvPr>
          <p:cNvCxnSpPr>
            <a:stCxn id="45" idx="1"/>
            <a:endCxn id="50" idx="2"/>
          </p:cNvCxnSpPr>
          <p:nvPr/>
        </p:nvCxnSpPr>
        <p:spPr>
          <a:xfrm rot="10800000">
            <a:off x="6130864" y="2800351"/>
            <a:ext cx="1291634" cy="11435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170770-E46B-4512-8464-B55211C8E505}"/>
              </a:ext>
            </a:extLst>
          </p:cNvPr>
          <p:cNvSpPr/>
          <p:nvPr/>
        </p:nvSpPr>
        <p:spPr>
          <a:xfrm>
            <a:off x="1723548" y="4399582"/>
            <a:ext cx="842332" cy="12526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12110C5-20E3-4F46-BA73-39575AC90F44}"/>
              </a:ext>
            </a:extLst>
          </p:cNvPr>
          <p:cNvSpPr/>
          <p:nvPr/>
        </p:nvSpPr>
        <p:spPr>
          <a:xfrm>
            <a:off x="5102010" y="4201857"/>
            <a:ext cx="833123" cy="19772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621708-905B-4FCD-9FF9-289779A2EF42}"/>
              </a:ext>
            </a:extLst>
          </p:cNvPr>
          <p:cNvSpPr/>
          <p:nvPr/>
        </p:nvSpPr>
        <p:spPr>
          <a:xfrm>
            <a:off x="4436463" y="3685091"/>
            <a:ext cx="859437" cy="19634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5A36D9F-4C75-44C6-8E78-EF7B9E33374D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2565880" y="3783265"/>
            <a:ext cx="1870583" cy="678950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DB901459-5C78-4034-873E-3FB8F07FC859}"/>
              </a:ext>
            </a:extLst>
          </p:cNvPr>
          <p:cNvCxnSpPr>
            <a:stCxn id="54" idx="1"/>
            <a:endCxn id="52" idx="2"/>
          </p:cNvCxnSpPr>
          <p:nvPr/>
        </p:nvCxnSpPr>
        <p:spPr>
          <a:xfrm rot="10800000" flipV="1">
            <a:off x="2144714" y="4300720"/>
            <a:ext cx="2957296" cy="224128"/>
          </a:xfrm>
          <a:prstGeom prst="bentConnector4">
            <a:avLst>
              <a:gd name="adj1" fmla="val 42879"/>
              <a:gd name="adj2" fmla="val 20199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69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랜턴의 실질적인 동작을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Flashlight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B6094A-9360-46D1-BF18-03531E49D2B2}"/>
              </a:ext>
            </a:extLst>
          </p:cNvPr>
          <p:cNvGrpSpPr/>
          <p:nvPr/>
        </p:nvGrpSpPr>
        <p:grpSpPr>
          <a:xfrm>
            <a:off x="795484" y="5040090"/>
            <a:ext cx="3554265" cy="1024160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46682A3-7723-40C5-A0D3-4D120BB9CE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랜턴이 사용 중인지에 대한 여부를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Flash_Switch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확인하도록 구현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게임이 일시정지 일 경우 지속시간이 감소하지 않도록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‘Player’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Move_Ok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flag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변수로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64053573-4DFE-4595-BC73-6522FCD7128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5744FDDB-D11A-4669-92F1-91FE83A0390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FEACDB5-6EB0-4591-9A48-0F1F7A4DB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06"/>
          <a:stretch/>
        </p:blipFill>
        <p:spPr>
          <a:xfrm>
            <a:off x="788120" y="2376030"/>
            <a:ext cx="3364985" cy="25864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8B3AB2-843E-45FA-94E9-111639E3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32" y="2367055"/>
            <a:ext cx="3915713" cy="32152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8AD013A-5CF9-4756-BED4-9B64054C45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23"/>
          <a:stretch/>
        </p:blipFill>
        <p:spPr>
          <a:xfrm>
            <a:off x="8535938" y="2376030"/>
            <a:ext cx="2128339" cy="9259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74698F9-F332-458A-8EB0-11505D0996D2}"/>
              </a:ext>
            </a:extLst>
          </p:cNvPr>
          <p:cNvSpPr txBox="1"/>
          <p:nvPr/>
        </p:nvSpPr>
        <p:spPr>
          <a:xfrm>
            <a:off x="10155470" y="2217948"/>
            <a:ext cx="587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Player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C50B48-AC5B-468A-9637-34F5AB35C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938" y="3429000"/>
            <a:ext cx="3159521" cy="27451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F42CAE8-F635-454F-983E-0B443E71F973}"/>
              </a:ext>
            </a:extLst>
          </p:cNvPr>
          <p:cNvSpPr txBox="1"/>
          <p:nvPr/>
        </p:nvSpPr>
        <p:spPr>
          <a:xfrm>
            <a:off x="10682749" y="3336971"/>
            <a:ext cx="1066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GameManager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F8CE12-57E9-4444-9F38-C4B9BB87D73A}"/>
              </a:ext>
            </a:extLst>
          </p:cNvPr>
          <p:cNvSpPr/>
          <p:nvPr/>
        </p:nvSpPr>
        <p:spPr>
          <a:xfrm>
            <a:off x="1105967" y="5264150"/>
            <a:ext cx="994583" cy="1905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238E7B-6347-48D5-B489-E505FF58293B}"/>
              </a:ext>
            </a:extLst>
          </p:cNvPr>
          <p:cNvSpPr/>
          <p:nvPr/>
        </p:nvSpPr>
        <p:spPr>
          <a:xfrm>
            <a:off x="5306486" y="2367056"/>
            <a:ext cx="882647" cy="12264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4DCC242-9054-405C-97A6-0E3ECB562B4F}"/>
              </a:ext>
            </a:extLst>
          </p:cNvPr>
          <p:cNvSpPr/>
          <p:nvPr/>
        </p:nvSpPr>
        <p:spPr>
          <a:xfrm>
            <a:off x="1279816" y="4817345"/>
            <a:ext cx="882647" cy="14518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4A0090C-6746-4BD6-9122-717F537BDF32}"/>
              </a:ext>
            </a:extLst>
          </p:cNvPr>
          <p:cNvCxnSpPr>
            <a:stCxn id="46" idx="1"/>
            <a:endCxn id="48" idx="1"/>
          </p:cNvCxnSpPr>
          <p:nvPr/>
        </p:nvCxnSpPr>
        <p:spPr>
          <a:xfrm rot="10800000" flipH="1">
            <a:off x="1105966" y="4889936"/>
            <a:ext cx="173849" cy="469465"/>
          </a:xfrm>
          <a:prstGeom prst="bentConnector3">
            <a:avLst>
              <a:gd name="adj1" fmla="val -13149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091F6A2-3CFB-41B1-B74B-5730CCD052C7}"/>
              </a:ext>
            </a:extLst>
          </p:cNvPr>
          <p:cNvCxnSpPr>
            <a:stCxn id="48" idx="3"/>
            <a:endCxn id="47" idx="1"/>
          </p:cNvCxnSpPr>
          <p:nvPr/>
        </p:nvCxnSpPr>
        <p:spPr>
          <a:xfrm flipV="1">
            <a:off x="2162463" y="2428377"/>
            <a:ext cx="3144023" cy="2461558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1F585D7-134D-4FD3-BB94-5CC12A399147}"/>
              </a:ext>
            </a:extLst>
          </p:cNvPr>
          <p:cNvSpPr/>
          <p:nvPr/>
        </p:nvSpPr>
        <p:spPr>
          <a:xfrm>
            <a:off x="2374829" y="5822216"/>
            <a:ext cx="800172" cy="15065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7F8A43-810D-4E8C-8597-F42725EBB4B5}"/>
              </a:ext>
            </a:extLst>
          </p:cNvPr>
          <p:cNvSpPr/>
          <p:nvPr/>
        </p:nvSpPr>
        <p:spPr>
          <a:xfrm>
            <a:off x="8571116" y="2966321"/>
            <a:ext cx="1654127" cy="14941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3073CA2-CB63-46FD-BBFF-B4432EC21A0A}"/>
              </a:ext>
            </a:extLst>
          </p:cNvPr>
          <p:cNvSpPr/>
          <p:nvPr/>
        </p:nvSpPr>
        <p:spPr>
          <a:xfrm>
            <a:off x="1904044" y="3507863"/>
            <a:ext cx="957961" cy="14518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FE4C51D-405E-40D9-A9B9-63127B93D2F6}"/>
              </a:ext>
            </a:extLst>
          </p:cNvPr>
          <p:cNvCxnSpPr>
            <a:cxnSpLocks/>
            <a:stCxn id="53" idx="2"/>
            <a:endCxn id="49" idx="2"/>
          </p:cNvCxnSpPr>
          <p:nvPr/>
        </p:nvCxnSpPr>
        <p:spPr>
          <a:xfrm rot="16200000" flipH="1">
            <a:off x="1419055" y="4617013"/>
            <a:ext cx="2319831" cy="391890"/>
          </a:xfrm>
          <a:prstGeom prst="bentConnector5">
            <a:avLst>
              <a:gd name="adj1" fmla="val 46753"/>
              <a:gd name="adj2" fmla="val 524866"/>
              <a:gd name="adj3" fmla="val 10985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4078988-CA42-4038-95EC-604FFEEF42A2}"/>
              </a:ext>
            </a:extLst>
          </p:cNvPr>
          <p:cNvCxnSpPr>
            <a:stCxn id="51" idx="1"/>
            <a:endCxn id="49" idx="2"/>
          </p:cNvCxnSpPr>
          <p:nvPr/>
        </p:nvCxnSpPr>
        <p:spPr>
          <a:xfrm rot="10800000" flipV="1">
            <a:off x="2774916" y="3041026"/>
            <a:ext cx="5796201" cy="2931847"/>
          </a:xfrm>
          <a:prstGeom prst="bentConnector4">
            <a:avLst>
              <a:gd name="adj1" fmla="val 46549"/>
              <a:gd name="adj2" fmla="val 107797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BBAE9D-D71D-4BF5-8FEE-338C684C7F42}"/>
              </a:ext>
            </a:extLst>
          </p:cNvPr>
          <p:cNvSpPr/>
          <p:nvPr/>
        </p:nvSpPr>
        <p:spPr>
          <a:xfrm>
            <a:off x="9802451" y="5255260"/>
            <a:ext cx="1255064" cy="1501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F1B97ED-FE02-47A0-8895-A381D1B04B58}"/>
              </a:ext>
            </a:extLst>
          </p:cNvPr>
          <p:cNvCxnSpPr>
            <a:stCxn id="57" idx="1"/>
            <a:endCxn id="49" idx="2"/>
          </p:cNvCxnSpPr>
          <p:nvPr/>
        </p:nvCxnSpPr>
        <p:spPr>
          <a:xfrm rot="10800000" flipV="1">
            <a:off x="2774915" y="5330348"/>
            <a:ext cx="7027536" cy="642525"/>
          </a:xfrm>
          <a:prstGeom prst="bentConnector4">
            <a:avLst>
              <a:gd name="adj1" fmla="val 47153"/>
              <a:gd name="adj2" fmla="val 13557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748F983-4E96-43B6-9999-5984CE2244FA}"/>
              </a:ext>
            </a:extLst>
          </p:cNvPr>
          <p:cNvSpPr txBox="1"/>
          <p:nvPr/>
        </p:nvSpPr>
        <p:spPr>
          <a:xfrm>
            <a:off x="10268955" y="4424912"/>
            <a:ext cx="135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일시정지 상태 전환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41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C416F09-EBAA-4DBD-A33F-559EB5DE4F3D}"/>
              </a:ext>
            </a:extLst>
          </p:cNvPr>
          <p:cNvGrpSpPr/>
          <p:nvPr/>
        </p:nvGrpSpPr>
        <p:grpSpPr>
          <a:xfrm>
            <a:off x="4347474" y="2883874"/>
            <a:ext cx="3444384" cy="1514391"/>
            <a:chOff x="7084291" y="1656628"/>
            <a:chExt cx="4922981" cy="354474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02F934-C14D-4DFA-8A5F-25A59F4DA1A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시작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Cursor_unvisitable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플레이에 방해되지 않도록 마우스 커서를 감추고 가려진 마우스가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오입력되는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것을 방지하기위해 위치를 고정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GameManager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일시정지 상태일때는 옵션을 조작해야 함으로 반대 조작 함수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Cursor_visiable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41" name="1/2 액자 40">
              <a:extLst>
                <a:ext uri="{FF2B5EF4-FFF2-40B4-BE49-F238E27FC236}">
                  <a16:creationId xmlns:a16="http://schemas.microsoft.com/office/drawing/2014/main" id="{B9CD03DC-BD32-4640-B750-15B67BC8005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1/2 액자 41">
              <a:extLst>
                <a:ext uri="{FF2B5EF4-FFF2-40B4-BE49-F238E27FC236}">
                  <a16:creationId xmlns:a16="http://schemas.microsoft.com/office/drawing/2014/main" id="{79A2B6FA-446B-4E82-BD47-34D6DED87BB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894C080-6E06-4E00-8F69-2FE066ED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353" y="2883874"/>
            <a:ext cx="1402940" cy="462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DD9966-74DA-422E-A31B-7BE19BFDF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53" y="3429000"/>
            <a:ext cx="2431297" cy="16923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7EC080-DE90-4C73-A3F6-DD0D636E2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075" y="2883874"/>
            <a:ext cx="2328513" cy="31847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1A35C98-68E9-4C64-9702-0DC07F9F9C58}"/>
              </a:ext>
            </a:extLst>
          </p:cNvPr>
          <p:cNvSpPr txBox="1"/>
          <p:nvPr/>
        </p:nvSpPr>
        <p:spPr>
          <a:xfrm>
            <a:off x="9353316" y="2850006"/>
            <a:ext cx="1066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GameManager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1DF7D0-7048-4642-AAD4-DFBAF9FD0F6F}"/>
              </a:ext>
            </a:extLst>
          </p:cNvPr>
          <p:cNvSpPr/>
          <p:nvPr/>
        </p:nvSpPr>
        <p:spPr>
          <a:xfrm>
            <a:off x="1849012" y="3149991"/>
            <a:ext cx="1205742" cy="17430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FC3025C-20F6-4866-B147-3C974B2A6B5D}"/>
              </a:ext>
            </a:extLst>
          </p:cNvPr>
          <p:cNvSpPr/>
          <p:nvPr/>
        </p:nvSpPr>
        <p:spPr>
          <a:xfrm>
            <a:off x="2248664" y="3438110"/>
            <a:ext cx="925708" cy="1523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C5C4597-111E-4DB0-956E-43B9276BAA11}"/>
              </a:ext>
            </a:extLst>
          </p:cNvPr>
          <p:cNvSpPr/>
          <p:nvPr/>
        </p:nvSpPr>
        <p:spPr>
          <a:xfrm>
            <a:off x="5370265" y="2930615"/>
            <a:ext cx="1318731" cy="19049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EC3C86-4127-4613-BE58-39DE963CDC29}"/>
              </a:ext>
            </a:extLst>
          </p:cNvPr>
          <p:cNvSpPr/>
          <p:nvPr/>
        </p:nvSpPr>
        <p:spPr>
          <a:xfrm>
            <a:off x="8257880" y="3340619"/>
            <a:ext cx="1440719" cy="13934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927443-5752-4631-994D-0E91A6E4634E}"/>
              </a:ext>
            </a:extLst>
          </p:cNvPr>
          <p:cNvSpPr/>
          <p:nvPr/>
        </p:nvSpPr>
        <p:spPr>
          <a:xfrm>
            <a:off x="2271485" y="4217669"/>
            <a:ext cx="1026012" cy="11917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FD69BA5-33BE-4A11-B46D-FA2A0CF4DCEA}"/>
              </a:ext>
            </a:extLst>
          </p:cNvPr>
          <p:cNvSpPr/>
          <p:nvPr/>
        </p:nvSpPr>
        <p:spPr>
          <a:xfrm>
            <a:off x="8233159" y="4741917"/>
            <a:ext cx="1565452" cy="13934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C8DA40F-62D9-437A-BB78-427651BF98EA}"/>
              </a:ext>
            </a:extLst>
          </p:cNvPr>
          <p:cNvSpPr/>
          <p:nvPr/>
        </p:nvSpPr>
        <p:spPr>
          <a:xfrm>
            <a:off x="5304045" y="4029081"/>
            <a:ext cx="1147883" cy="18858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7DC1914-2FFD-4C85-A4E4-20CEED9D36CB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 rot="16200000" flipH="1">
            <a:off x="2524792" y="3251383"/>
            <a:ext cx="113817" cy="25963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78FF572-0C4F-478F-A837-F65B2B64439D}"/>
              </a:ext>
            </a:extLst>
          </p:cNvPr>
          <p:cNvCxnSpPr>
            <a:cxnSpLocks/>
            <a:stCxn id="55" idx="0"/>
            <a:endCxn id="54" idx="3"/>
          </p:cNvCxnSpPr>
          <p:nvPr/>
        </p:nvCxnSpPr>
        <p:spPr>
          <a:xfrm rot="16200000" flipH="1" flipV="1">
            <a:off x="4310179" y="1794807"/>
            <a:ext cx="583645" cy="2855259"/>
          </a:xfrm>
          <a:prstGeom prst="bentConnector4">
            <a:avLst>
              <a:gd name="adj1" fmla="val -39168"/>
              <a:gd name="adj2" fmla="val 6154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16874EE4-3D54-4D51-8C55-56F148309C76}"/>
              </a:ext>
            </a:extLst>
          </p:cNvPr>
          <p:cNvCxnSpPr>
            <a:cxnSpLocks/>
            <a:stCxn id="61" idx="1"/>
            <a:endCxn id="59" idx="1"/>
          </p:cNvCxnSpPr>
          <p:nvPr/>
        </p:nvCxnSpPr>
        <p:spPr>
          <a:xfrm rot="10800000" flipV="1">
            <a:off x="2271485" y="4123374"/>
            <a:ext cx="3032560" cy="153881"/>
          </a:xfrm>
          <a:prstGeom prst="bentConnector3">
            <a:avLst>
              <a:gd name="adj1" fmla="val 10753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001560FA-F4B2-43AC-A5A0-628CB3F6133C}"/>
              </a:ext>
            </a:extLst>
          </p:cNvPr>
          <p:cNvCxnSpPr>
            <a:cxnSpLocks/>
            <a:stCxn id="61" idx="2"/>
            <a:endCxn id="60" idx="2"/>
          </p:cNvCxnSpPr>
          <p:nvPr/>
        </p:nvCxnSpPr>
        <p:spPr>
          <a:xfrm rot="16200000" flipH="1">
            <a:off x="7115139" y="2980517"/>
            <a:ext cx="663594" cy="3137898"/>
          </a:xfrm>
          <a:prstGeom prst="bentConnector3">
            <a:avLst>
              <a:gd name="adj1" fmla="val 1344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6BEC3E4-16D9-4872-867A-162130E1C639}"/>
              </a:ext>
            </a:extLst>
          </p:cNvPr>
          <p:cNvCxnSpPr>
            <a:stCxn id="56" idx="2"/>
            <a:endCxn id="54" idx="2"/>
          </p:cNvCxnSpPr>
          <p:nvPr/>
        </p:nvCxnSpPr>
        <p:spPr>
          <a:xfrm rot="5400000">
            <a:off x="5789657" y="401827"/>
            <a:ext cx="110444" cy="6266722"/>
          </a:xfrm>
          <a:prstGeom prst="bentConnector3">
            <a:avLst>
              <a:gd name="adj1" fmla="val 30698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94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93209-5292-47BD-AE6F-54791D0E9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0"/>
          <a:stretch/>
        </p:blipFill>
        <p:spPr>
          <a:xfrm>
            <a:off x="1714790" y="4187380"/>
            <a:ext cx="5467843" cy="11047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3A00089-E4CF-448C-A349-C2E8BE084086}"/>
              </a:ext>
            </a:extLst>
          </p:cNvPr>
          <p:cNvSpPr txBox="1"/>
          <p:nvPr/>
        </p:nvSpPr>
        <p:spPr>
          <a:xfrm>
            <a:off x="6110698" y="4162811"/>
            <a:ext cx="1204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PlayerMovement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A2E830EE-576F-4FA3-A04E-D9A5060D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018" y="2598693"/>
            <a:ext cx="2109352" cy="1466718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8EB21685-73FF-4868-ADDA-EEBC627A709C}"/>
              </a:ext>
            </a:extLst>
          </p:cNvPr>
          <p:cNvGrpSpPr/>
          <p:nvPr/>
        </p:nvGrpSpPr>
        <p:grpSpPr>
          <a:xfrm>
            <a:off x="3925378" y="2621459"/>
            <a:ext cx="3115549" cy="1466717"/>
            <a:chOff x="7084291" y="1656628"/>
            <a:chExt cx="4922981" cy="3544743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7CC7178-E9C2-40D3-A0AE-138233126D18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매 프레임 마다 캐릭터의 움직임 상태에 대해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‘Crouching’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앉은 상태인지 아닌지를 파악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PlayerMovement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스크립트를 통해 실제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캐릭터의 높이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4" name="1/2 액자 73">
              <a:extLst>
                <a:ext uri="{FF2B5EF4-FFF2-40B4-BE49-F238E27FC236}">
                  <a16:creationId xmlns:a16="http://schemas.microsoft.com/office/drawing/2014/main" id="{A7074FC5-BE1A-4E2F-9C86-3C88E90E8E1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1/2 액자 74">
              <a:extLst>
                <a:ext uri="{FF2B5EF4-FFF2-40B4-BE49-F238E27FC236}">
                  <a16:creationId xmlns:a16="http://schemas.microsoft.com/office/drawing/2014/main" id="{3DEED676-90DC-4B11-8784-1DFB8AB5A79D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1769A4DA-4B53-4232-ADD0-25E0CAD4A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37"/>
          <a:stretch/>
        </p:blipFill>
        <p:spPr>
          <a:xfrm>
            <a:off x="7273884" y="2625234"/>
            <a:ext cx="3616173" cy="3184702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15D699-3904-4B44-82A3-64DC563F8D29}"/>
              </a:ext>
            </a:extLst>
          </p:cNvPr>
          <p:cNvSpPr/>
          <p:nvPr/>
        </p:nvSpPr>
        <p:spPr>
          <a:xfrm>
            <a:off x="2581808" y="3680560"/>
            <a:ext cx="666750" cy="1143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53E4D6-9A2F-4373-AFB0-5BBE1B685FCF}"/>
              </a:ext>
            </a:extLst>
          </p:cNvPr>
          <p:cNvSpPr/>
          <p:nvPr/>
        </p:nvSpPr>
        <p:spPr>
          <a:xfrm>
            <a:off x="4022131" y="3031733"/>
            <a:ext cx="794273" cy="17350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3500274-17F4-419D-8FCB-533FB6B34DC9}"/>
              </a:ext>
            </a:extLst>
          </p:cNvPr>
          <p:cNvSpPr/>
          <p:nvPr/>
        </p:nvSpPr>
        <p:spPr>
          <a:xfrm>
            <a:off x="7870341" y="2621459"/>
            <a:ext cx="533400" cy="13200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42CA816C-FCB1-470D-A80B-012536F32C14}"/>
              </a:ext>
            </a:extLst>
          </p:cNvPr>
          <p:cNvCxnSpPr>
            <a:stCxn id="81" idx="1"/>
            <a:endCxn id="82" idx="1"/>
          </p:cNvCxnSpPr>
          <p:nvPr/>
        </p:nvCxnSpPr>
        <p:spPr>
          <a:xfrm rot="10800000" flipH="1">
            <a:off x="2581807" y="3118486"/>
            <a:ext cx="1440323" cy="619225"/>
          </a:xfrm>
          <a:prstGeom prst="bentConnector3">
            <a:avLst>
              <a:gd name="adj1" fmla="val -1587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853EA51-C1A2-4AD2-9A6C-1F130DE78348}"/>
              </a:ext>
            </a:extLst>
          </p:cNvPr>
          <p:cNvCxnSpPr>
            <a:cxnSpLocks/>
            <a:stCxn id="81" idx="2"/>
            <a:endCxn id="84" idx="2"/>
          </p:cNvCxnSpPr>
          <p:nvPr/>
        </p:nvCxnSpPr>
        <p:spPr>
          <a:xfrm rot="5400000" flipH="1" flipV="1">
            <a:off x="5005412" y="663232"/>
            <a:ext cx="1041399" cy="5221858"/>
          </a:xfrm>
          <a:prstGeom prst="bentConnector3">
            <a:avLst>
              <a:gd name="adj1" fmla="val -2195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6E6D840-486C-48BE-8A94-9F5211409D64}"/>
              </a:ext>
            </a:extLst>
          </p:cNvPr>
          <p:cNvSpPr/>
          <p:nvPr/>
        </p:nvSpPr>
        <p:spPr>
          <a:xfrm>
            <a:off x="7464289" y="529208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EC68BAA-0CF0-4660-A754-A8589013AB91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10800000">
            <a:off x="4448713" y="5292083"/>
            <a:ext cx="3015577" cy="7823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DCC6D584-A999-4CF8-8396-FDD041D47F89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6479025" y="4239857"/>
            <a:ext cx="1497222" cy="607229"/>
          </a:xfrm>
          <a:prstGeom prst="bentConnector3">
            <a:avLst>
              <a:gd name="adj1" fmla="val 1002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25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A2E830EE-576F-4FA3-A04E-D9A5060D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81836"/>
            <a:ext cx="2109352" cy="1466718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8EB21685-73FF-4868-ADDA-EEBC627A709C}"/>
              </a:ext>
            </a:extLst>
          </p:cNvPr>
          <p:cNvGrpSpPr/>
          <p:nvPr/>
        </p:nvGrpSpPr>
        <p:grpSpPr>
          <a:xfrm>
            <a:off x="788120" y="3997339"/>
            <a:ext cx="2717079" cy="1622087"/>
            <a:chOff x="7084291" y="1656628"/>
            <a:chExt cx="4922981" cy="3544743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7CC7178-E9C2-40D3-A0AE-138233126D18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매 프레임 마다 캐릭터의 움직임 상태에 대해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UpdateMove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앉은 캐릭터의 움직임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PlayerMovement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MoveTo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실제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캐릭터의 이동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4" name="1/2 액자 73">
              <a:extLst>
                <a:ext uri="{FF2B5EF4-FFF2-40B4-BE49-F238E27FC236}">
                  <a16:creationId xmlns:a16="http://schemas.microsoft.com/office/drawing/2014/main" id="{A7074FC5-BE1A-4E2F-9C86-3C88E90E8E1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1/2 액자 74">
              <a:extLst>
                <a:ext uri="{FF2B5EF4-FFF2-40B4-BE49-F238E27FC236}">
                  <a16:creationId xmlns:a16="http://schemas.microsoft.com/office/drawing/2014/main" id="{3DEED676-90DC-4B11-8784-1DFB8AB5A79D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049AE05-3AD8-483C-9BBA-0548F04BE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56"/>
          <a:stretch/>
        </p:blipFill>
        <p:spPr>
          <a:xfrm>
            <a:off x="6425351" y="2401724"/>
            <a:ext cx="4300875" cy="15671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E83E216-CE34-403D-80C7-83C8D3F9F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87" b="34612"/>
          <a:stretch/>
        </p:blipFill>
        <p:spPr>
          <a:xfrm>
            <a:off x="3589579" y="2400104"/>
            <a:ext cx="2800419" cy="30639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D12B11-1104-4421-86D8-B4D0F0CB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94" y="4062770"/>
            <a:ext cx="5349652" cy="196231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3A00089-E4CF-448C-A349-C2E8BE084086}"/>
              </a:ext>
            </a:extLst>
          </p:cNvPr>
          <p:cNvSpPr txBox="1"/>
          <p:nvPr/>
        </p:nvSpPr>
        <p:spPr>
          <a:xfrm>
            <a:off x="10700080" y="4011969"/>
            <a:ext cx="1204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PlayerMovement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D46DB1-5851-4123-9CB6-646A839AE37B}"/>
              </a:ext>
            </a:extLst>
          </p:cNvPr>
          <p:cNvSpPr/>
          <p:nvPr/>
        </p:nvSpPr>
        <p:spPr>
          <a:xfrm>
            <a:off x="1641783" y="3584923"/>
            <a:ext cx="736292" cy="13935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BC197D-8C52-4A10-9C38-360AE2FD2384}"/>
              </a:ext>
            </a:extLst>
          </p:cNvPr>
          <p:cNvSpPr/>
          <p:nvPr/>
        </p:nvSpPr>
        <p:spPr>
          <a:xfrm>
            <a:off x="940746" y="4413220"/>
            <a:ext cx="938853" cy="17674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2A0DD7-B36E-4338-8B8F-2A6AAAD16726}"/>
              </a:ext>
            </a:extLst>
          </p:cNvPr>
          <p:cNvSpPr/>
          <p:nvPr/>
        </p:nvSpPr>
        <p:spPr>
          <a:xfrm>
            <a:off x="4297829" y="2401325"/>
            <a:ext cx="643265" cy="1228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245980-3588-4F8F-93D9-822A31E609FE}"/>
              </a:ext>
            </a:extLst>
          </p:cNvPr>
          <p:cNvSpPr/>
          <p:nvPr/>
        </p:nvSpPr>
        <p:spPr>
          <a:xfrm>
            <a:off x="6645032" y="3730505"/>
            <a:ext cx="2651368" cy="11804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D13DF3-D387-4088-A501-E8218B0F793E}"/>
              </a:ext>
            </a:extLst>
          </p:cNvPr>
          <p:cNvSpPr/>
          <p:nvPr/>
        </p:nvSpPr>
        <p:spPr>
          <a:xfrm>
            <a:off x="7123099" y="4062770"/>
            <a:ext cx="1544651" cy="14093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7378CAF-4268-4195-BF8F-D25DD9C7280F}"/>
              </a:ext>
            </a:extLst>
          </p:cNvPr>
          <p:cNvCxnSpPr>
            <a:stCxn id="37" idx="1"/>
            <a:endCxn id="36" idx="1"/>
          </p:cNvCxnSpPr>
          <p:nvPr/>
        </p:nvCxnSpPr>
        <p:spPr>
          <a:xfrm rot="10800000" flipH="1">
            <a:off x="940745" y="3654600"/>
            <a:ext cx="701037" cy="846993"/>
          </a:xfrm>
          <a:prstGeom prst="bentConnector3">
            <a:avLst>
              <a:gd name="adj1" fmla="val -3260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28697CC-5134-4FF8-8738-D6AB9590AE3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 flipV="1">
            <a:off x="2378075" y="2462725"/>
            <a:ext cx="1919754" cy="1191874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7123227-5530-4033-B756-62B59C9B5958}"/>
              </a:ext>
            </a:extLst>
          </p:cNvPr>
          <p:cNvSpPr/>
          <p:nvPr/>
        </p:nvSpPr>
        <p:spPr>
          <a:xfrm>
            <a:off x="926549" y="5134017"/>
            <a:ext cx="701037" cy="17674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DA06811-CB3C-410C-8874-CF25D8961214}"/>
              </a:ext>
            </a:extLst>
          </p:cNvPr>
          <p:cNvCxnSpPr>
            <a:stCxn id="47" idx="2"/>
            <a:endCxn id="40" idx="2"/>
          </p:cNvCxnSpPr>
          <p:nvPr/>
        </p:nvCxnSpPr>
        <p:spPr>
          <a:xfrm rot="5400000" flipH="1" flipV="1">
            <a:off x="4032716" y="1448051"/>
            <a:ext cx="1107060" cy="6618357"/>
          </a:xfrm>
          <a:prstGeom prst="bentConnector3">
            <a:avLst>
              <a:gd name="adj1" fmla="val -206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5A6B801-F776-41AA-B68E-F886513EC260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 rot="5400000">
            <a:off x="7825963" y="3918017"/>
            <a:ext cx="214216" cy="75291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01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97E126-FF33-4167-A53B-608AA3493FA4}"/>
              </a:ext>
            </a:extLst>
          </p:cNvPr>
          <p:cNvGrpSpPr/>
          <p:nvPr/>
        </p:nvGrpSpPr>
        <p:grpSpPr>
          <a:xfrm>
            <a:off x="762981" y="3306652"/>
            <a:ext cx="5419658" cy="1011357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1CA836B-D263-4713-971C-AB477DD1A34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매 프레임 마다 캐릭터의 움직임 상태에 대해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UpdateRotate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플레이어의 마우스 회전 값을 받아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PlayerMovement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UpdateRotate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함수로 값을 전달해 실제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캐릭터의 시야 회전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21C7EE64-2E23-44C2-875F-F286170CA1E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1/2 액자 40">
              <a:extLst>
                <a:ext uri="{FF2B5EF4-FFF2-40B4-BE49-F238E27FC236}">
                  <a16:creationId xmlns:a16="http://schemas.microsoft.com/office/drawing/2014/main" id="{9F2DEC68-F93D-4C9A-AE79-E5349CA8209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E9D4961-A1A7-43F3-97CB-DC8F9EB3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86236"/>
            <a:ext cx="1090484" cy="691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BD3559-049C-46FC-A301-4E2556DF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635" y="2386236"/>
            <a:ext cx="2529163" cy="9137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C63BD2-A1A8-4276-96DC-4D1F80B46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81" y="4395517"/>
            <a:ext cx="6097490" cy="195385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7A2239-ADD4-46E4-9C87-CF147B0BB611}"/>
              </a:ext>
            </a:extLst>
          </p:cNvPr>
          <p:cNvSpPr/>
          <p:nvPr/>
        </p:nvSpPr>
        <p:spPr>
          <a:xfrm>
            <a:off x="1029641" y="2667629"/>
            <a:ext cx="820662" cy="13935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0C7710-555E-4E82-B818-1F1FB76EA0C5}"/>
              </a:ext>
            </a:extLst>
          </p:cNvPr>
          <p:cNvSpPr/>
          <p:nvPr/>
        </p:nvSpPr>
        <p:spPr>
          <a:xfrm>
            <a:off x="2743746" y="2386236"/>
            <a:ext cx="792482" cy="13935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A8E019-D38A-454C-A503-60675720CF18}"/>
              </a:ext>
            </a:extLst>
          </p:cNvPr>
          <p:cNvSpPr/>
          <p:nvPr/>
        </p:nvSpPr>
        <p:spPr>
          <a:xfrm>
            <a:off x="1409233" y="4395517"/>
            <a:ext cx="2143881" cy="1547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861A4D-9151-408F-BC6B-4A3A77475D51}"/>
              </a:ext>
            </a:extLst>
          </p:cNvPr>
          <p:cNvSpPr/>
          <p:nvPr/>
        </p:nvSpPr>
        <p:spPr>
          <a:xfrm>
            <a:off x="2301558" y="3010572"/>
            <a:ext cx="2247495" cy="1547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35DEA8-D477-42A0-A87A-DE480A67323D}"/>
              </a:ext>
            </a:extLst>
          </p:cNvPr>
          <p:cNvSpPr/>
          <p:nvPr/>
        </p:nvSpPr>
        <p:spPr>
          <a:xfrm>
            <a:off x="2904986" y="3887206"/>
            <a:ext cx="1020558" cy="19415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63C8B2C-DF64-4C04-8FAC-586B336D4DD9}"/>
              </a:ext>
            </a:extLst>
          </p:cNvPr>
          <p:cNvSpPr/>
          <p:nvPr/>
        </p:nvSpPr>
        <p:spPr>
          <a:xfrm>
            <a:off x="1437933" y="3712252"/>
            <a:ext cx="1046814" cy="18395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F510453-95CF-497A-8D74-D762A8751FAF}"/>
              </a:ext>
            </a:extLst>
          </p:cNvPr>
          <p:cNvCxnSpPr>
            <a:cxnSpLocks/>
            <a:stCxn id="51" idx="1"/>
            <a:endCxn id="45" idx="3"/>
          </p:cNvCxnSpPr>
          <p:nvPr/>
        </p:nvCxnSpPr>
        <p:spPr>
          <a:xfrm rot="10800000" flipH="1">
            <a:off x="1437932" y="2455913"/>
            <a:ext cx="2098295" cy="1348315"/>
          </a:xfrm>
          <a:prstGeom prst="bentConnector5">
            <a:avLst>
              <a:gd name="adj1" fmla="val -10895"/>
              <a:gd name="adj2" fmla="val 43480"/>
              <a:gd name="adj3" fmla="val 158105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38FC663-B7E6-4612-81FB-033D86F2E540}"/>
              </a:ext>
            </a:extLst>
          </p:cNvPr>
          <p:cNvCxnSpPr>
            <a:cxnSpLocks/>
            <a:stCxn id="44" idx="3"/>
            <a:endCxn id="45" idx="2"/>
          </p:cNvCxnSpPr>
          <p:nvPr/>
        </p:nvCxnSpPr>
        <p:spPr>
          <a:xfrm flipV="1">
            <a:off x="1850303" y="2525588"/>
            <a:ext cx="1289684" cy="211717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825E4DB-FACF-4DE7-AD77-4BC752A5A338}"/>
              </a:ext>
            </a:extLst>
          </p:cNvPr>
          <p:cNvCxnSpPr>
            <a:stCxn id="50" idx="0"/>
            <a:endCxn id="48" idx="3"/>
          </p:cNvCxnSpPr>
          <p:nvPr/>
        </p:nvCxnSpPr>
        <p:spPr>
          <a:xfrm rot="16200000" flipH="1">
            <a:off x="3191353" y="4111118"/>
            <a:ext cx="585672" cy="137849"/>
          </a:xfrm>
          <a:prstGeom prst="bentConnector4">
            <a:avLst>
              <a:gd name="adj1" fmla="val -39032"/>
              <a:gd name="adj2" fmla="val 536006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ACC439E2-B71B-4D46-8B99-E5629128FDFE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2338128" y="3308339"/>
            <a:ext cx="1230224" cy="944132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25F28AA-5862-416C-B223-A40ECEA20FE3}"/>
              </a:ext>
            </a:extLst>
          </p:cNvPr>
          <p:cNvSpPr txBox="1"/>
          <p:nvPr/>
        </p:nvSpPr>
        <p:spPr>
          <a:xfrm>
            <a:off x="5737918" y="6115388"/>
            <a:ext cx="1204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PlayerMovement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BA227C5-E802-4E15-A6E6-E5F9BE577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992" y="2342126"/>
            <a:ext cx="5640658" cy="1425087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43E7C605-951E-4962-BD03-8B647DB08F1E}"/>
              </a:ext>
            </a:extLst>
          </p:cNvPr>
          <p:cNvGrpSpPr/>
          <p:nvPr/>
        </p:nvGrpSpPr>
        <p:grpSpPr>
          <a:xfrm>
            <a:off x="9111591" y="3890495"/>
            <a:ext cx="2855236" cy="691153"/>
            <a:chOff x="7084291" y="1656628"/>
            <a:chExt cx="4922981" cy="3544743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0DC02A-3A01-4CFD-8E20-4395789D9E3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‘Zoom’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확대 기능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Mathf.Lerp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부드럽게 확대 및 축소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78" name="1/2 액자 77">
              <a:extLst>
                <a:ext uri="{FF2B5EF4-FFF2-40B4-BE49-F238E27FC236}">
                  <a16:creationId xmlns:a16="http://schemas.microsoft.com/office/drawing/2014/main" id="{FB12742D-BB56-4D23-A4BF-1776384AE4EB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1/2 액자 78">
              <a:extLst>
                <a:ext uri="{FF2B5EF4-FFF2-40B4-BE49-F238E27FC236}">
                  <a16:creationId xmlns:a16="http://schemas.microsoft.com/office/drawing/2014/main" id="{A4CF1B8F-8A96-4F09-954E-8DEF9EA9A42A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150F8404-2767-47B8-B71A-04CCE146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046" y="3854387"/>
            <a:ext cx="1090484" cy="691152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253ABDBA-A20A-4690-B369-232581500FBE}"/>
              </a:ext>
            </a:extLst>
          </p:cNvPr>
          <p:cNvSpPr/>
          <p:nvPr/>
        </p:nvSpPr>
        <p:spPr>
          <a:xfrm>
            <a:off x="8196334" y="4284394"/>
            <a:ext cx="386519" cy="133350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913C5F-E1FD-43A7-845E-65DDBFBEE903}"/>
              </a:ext>
            </a:extLst>
          </p:cNvPr>
          <p:cNvSpPr/>
          <p:nvPr/>
        </p:nvSpPr>
        <p:spPr>
          <a:xfrm>
            <a:off x="7020323" y="2342126"/>
            <a:ext cx="353239" cy="123089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5DB7FB3-1514-496D-8CD2-B676E4B115E5}"/>
              </a:ext>
            </a:extLst>
          </p:cNvPr>
          <p:cNvSpPr/>
          <p:nvPr/>
        </p:nvSpPr>
        <p:spPr>
          <a:xfrm>
            <a:off x="9303736" y="3922736"/>
            <a:ext cx="500907" cy="21067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E259CCD5-CC65-4FEA-AE9C-07055B434D52}"/>
              </a:ext>
            </a:extLst>
          </p:cNvPr>
          <p:cNvCxnSpPr>
            <a:stCxn id="83" idx="0"/>
            <a:endCxn id="82" idx="3"/>
          </p:cNvCxnSpPr>
          <p:nvPr/>
        </p:nvCxnSpPr>
        <p:spPr>
          <a:xfrm rot="16200000" flipV="1">
            <a:off x="7704344" y="2072890"/>
            <a:ext cx="1519065" cy="2180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9E3649B9-CDDA-4D8C-BC41-EFBC99503956}"/>
              </a:ext>
            </a:extLst>
          </p:cNvPr>
          <p:cNvCxnSpPr>
            <a:stCxn id="81" idx="1"/>
          </p:cNvCxnSpPr>
          <p:nvPr/>
        </p:nvCxnSpPr>
        <p:spPr>
          <a:xfrm rot="10800000">
            <a:off x="7141552" y="2465215"/>
            <a:ext cx="1054782" cy="18858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40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54DD12-881E-4E18-A5DC-39D16FDD1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67"/>
          <a:stretch/>
        </p:blipFill>
        <p:spPr>
          <a:xfrm>
            <a:off x="788120" y="2405029"/>
            <a:ext cx="2557865" cy="120856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8953EEA0-1265-4D0E-B2E4-064E05C79DC7}"/>
              </a:ext>
            </a:extLst>
          </p:cNvPr>
          <p:cNvGrpSpPr/>
          <p:nvPr/>
        </p:nvGrpSpPr>
        <p:grpSpPr>
          <a:xfrm>
            <a:off x="804370" y="4309149"/>
            <a:ext cx="3230426" cy="2068220"/>
            <a:chOff x="7084291" y="1656628"/>
            <a:chExt cx="4922981" cy="354474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C9636BD-9087-43F8-A440-E7A85677A7CC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‘survive’ flag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변수로 생존 여부를 확인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‘Fear’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함수로 플레이어의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조절을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‘Flashlight’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‘Check’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 랜턴의 동작 여부를 확인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랜턴이 꺼져 있을 경우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현재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두려움 게이지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’(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current_gague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상태에 따라서 지속적으로 감소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및 회복 제한 시간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3.5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초로 초기화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Life_Re_Back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변수는 두려움 게이지 재 회복 시작까지의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쿨타임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 </a:t>
              </a: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id="{F01D529B-BBC2-4247-9B18-5890A27C0EA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1/2 액자 66">
              <a:extLst>
                <a:ext uri="{FF2B5EF4-FFF2-40B4-BE49-F238E27FC236}">
                  <a16:creationId xmlns:a16="http://schemas.microsoft.com/office/drawing/2014/main" id="{8A356894-0EC9-49CE-B1E4-01392C16D8F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F94E2B0-3F0C-4397-A1B8-F6623B2AF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11" y="2429284"/>
            <a:ext cx="3487587" cy="2469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55B73E-211A-4238-A046-5B0ED6AD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265" y="2419611"/>
            <a:ext cx="3601246" cy="287785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556A88-5F36-4257-BA94-7989B0AFD7B2}"/>
              </a:ext>
            </a:extLst>
          </p:cNvPr>
          <p:cNvGrpSpPr/>
          <p:nvPr/>
        </p:nvGrpSpPr>
        <p:grpSpPr>
          <a:xfrm>
            <a:off x="8489712" y="5399025"/>
            <a:ext cx="2295111" cy="701257"/>
            <a:chOff x="7084291" y="1656628"/>
            <a:chExt cx="4922981" cy="354474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78B2CB0-00EF-429A-9DFC-08AA5F2F5304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랜턴이 켜져 있을 경우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두려움 게이지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쿨타임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이후 재 회복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B32F1359-C65C-4526-BD5D-45F3E8F4A21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DF2BB6B5-DBE2-45BF-9CF0-9BEFA0BCF93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222DA2A-F364-4C84-A21C-E7624CFAD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09" y="3877730"/>
            <a:ext cx="1612516" cy="3063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168E6E-D87A-4CFE-93C2-F232CFA814D7}"/>
              </a:ext>
            </a:extLst>
          </p:cNvPr>
          <p:cNvSpPr txBox="1"/>
          <p:nvPr/>
        </p:nvSpPr>
        <p:spPr>
          <a:xfrm>
            <a:off x="1760034" y="3696191"/>
            <a:ext cx="760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Flashlight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C5820E-4A0E-477F-8F03-DD929869C678}"/>
              </a:ext>
            </a:extLst>
          </p:cNvPr>
          <p:cNvSpPr/>
          <p:nvPr/>
        </p:nvSpPr>
        <p:spPr>
          <a:xfrm>
            <a:off x="10587383" y="3735427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FAA35F6-3FB5-4538-B9EE-BD04C9D2DCE2}"/>
              </a:ext>
            </a:extLst>
          </p:cNvPr>
          <p:cNvCxnSpPr>
            <a:stCxn id="32" idx="3"/>
            <a:endCxn id="37" idx="6"/>
          </p:cNvCxnSpPr>
          <p:nvPr/>
        </p:nvCxnSpPr>
        <p:spPr>
          <a:xfrm flipH="1" flipV="1">
            <a:off x="10721305" y="3813665"/>
            <a:ext cx="63518" cy="1935989"/>
          </a:xfrm>
          <a:prstGeom prst="bentConnector3">
            <a:avLst>
              <a:gd name="adj1" fmla="val -35989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83EB89-97F4-4DC0-A213-EA32A93CC6FE}"/>
              </a:ext>
            </a:extLst>
          </p:cNvPr>
          <p:cNvSpPr/>
          <p:nvPr/>
        </p:nvSpPr>
        <p:spPr>
          <a:xfrm>
            <a:off x="4656571" y="2419611"/>
            <a:ext cx="320816" cy="10806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260F-E47B-4F25-9A2E-432935FA8BFD}"/>
              </a:ext>
            </a:extLst>
          </p:cNvPr>
          <p:cNvSpPr/>
          <p:nvPr/>
        </p:nvSpPr>
        <p:spPr>
          <a:xfrm>
            <a:off x="1023062" y="2694912"/>
            <a:ext cx="353727" cy="1498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1A171F-B16D-4DCD-9804-7CB314AC366B}"/>
              </a:ext>
            </a:extLst>
          </p:cNvPr>
          <p:cNvSpPr/>
          <p:nvPr/>
        </p:nvSpPr>
        <p:spPr>
          <a:xfrm>
            <a:off x="1064330" y="4532487"/>
            <a:ext cx="353727" cy="170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D519EAC-762A-4116-918F-78FBD0F72A7A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 flipV="1">
            <a:off x="1376789" y="2473646"/>
            <a:ext cx="3279782" cy="296171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02578B3-BE51-4ECA-9EC5-D1D24B5DFE04}"/>
              </a:ext>
            </a:extLst>
          </p:cNvPr>
          <p:cNvCxnSpPr>
            <a:stCxn id="40" idx="1"/>
            <a:endCxn id="39" idx="1"/>
          </p:cNvCxnSpPr>
          <p:nvPr/>
        </p:nvCxnSpPr>
        <p:spPr>
          <a:xfrm rot="10800000">
            <a:off x="1023062" y="2769818"/>
            <a:ext cx="41268" cy="1847967"/>
          </a:xfrm>
          <a:prstGeom prst="bentConnector3">
            <a:avLst>
              <a:gd name="adj1" fmla="val 65394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DA9F592-FA4A-4E59-88C3-7CF8B64C0847}"/>
              </a:ext>
            </a:extLst>
          </p:cNvPr>
          <p:cNvSpPr/>
          <p:nvPr/>
        </p:nvSpPr>
        <p:spPr>
          <a:xfrm>
            <a:off x="4477553" y="382659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A4AB1B0-C5F3-43C6-B073-E744E98B6527}"/>
              </a:ext>
            </a:extLst>
          </p:cNvPr>
          <p:cNvCxnSpPr>
            <a:cxnSpLocks/>
            <a:stCxn id="41" idx="4"/>
            <a:endCxn id="65" idx="3"/>
          </p:cNvCxnSpPr>
          <p:nvPr/>
        </p:nvCxnSpPr>
        <p:spPr>
          <a:xfrm rot="5400000">
            <a:off x="3609560" y="4408305"/>
            <a:ext cx="1360190" cy="50971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9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953EEA0-1265-4D0E-B2E4-064E05C79DC7}"/>
              </a:ext>
            </a:extLst>
          </p:cNvPr>
          <p:cNvGrpSpPr/>
          <p:nvPr/>
        </p:nvGrpSpPr>
        <p:grpSpPr>
          <a:xfrm>
            <a:off x="788120" y="3046179"/>
            <a:ext cx="3688886" cy="1947757"/>
            <a:chOff x="7084291" y="1656628"/>
            <a:chExt cx="4922981" cy="354474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C9636BD-9087-43F8-A440-E7A85677A7CC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랜턴이 꺼지고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두려움 게이지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또한 모두 소진 시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‘Life’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실제 현재 라이프 게이지를 계속해서 감소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현재 라이프 또한 모두 소진했다면 사망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GameManager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‘Death’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사망했음을 전달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‘Death’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플레이어 사망 처리 실행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애니메이션 재생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배터리 비활성화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움직임 제한 등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66" name="1/2 액자 65">
              <a:extLst>
                <a:ext uri="{FF2B5EF4-FFF2-40B4-BE49-F238E27FC236}">
                  <a16:creationId xmlns:a16="http://schemas.microsoft.com/office/drawing/2014/main" id="{F01D529B-BBC2-4247-9B18-5890A27C0EA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1/2 액자 66">
              <a:extLst>
                <a:ext uri="{FF2B5EF4-FFF2-40B4-BE49-F238E27FC236}">
                  <a16:creationId xmlns:a16="http://schemas.microsoft.com/office/drawing/2014/main" id="{8A356894-0EC9-49CE-B1E4-01392C16D8F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246CE82-1D21-4108-9DB8-11C5EF71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417643"/>
            <a:ext cx="2291944" cy="5355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0CCFF5-3D76-4DF9-AA44-93FCB854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259" y="2417643"/>
            <a:ext cx="2558986" cy="23152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E69A059-C34F-482C-A49E-74D107BAC266}"/>
              </a:ext>
            </a:extLst>
          </p:cNvPr>
          <p:cNvSpPr/>
          <p:nvPr/>
        </p:nvSpPr>
        <p:spPr>
          <a:xfrm>
            <a:off x="1006676" y="2666337"/>
            <a:ext cx="460317" cy="1498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2E361B8-8D89-4E65-A217-7F7764121972}"/>
              </a:ext>
            </a:extLst>
          </p:cNvPr>
          <p:cNvSpPr/>
          <p:nvPr/>
        </p:nvSpPr>
        <p:spPr>
          <a:xfrm>
            <a:off x="5263662" y="2414792"/>
            <a:ext cx="877423" cy="14981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E3BA54-746C-4035-9CC4-C52E25F0AF14}"/>
              </a:ext>
            </a:extLst>
          </p:cNvPr>
          <p:cNvSpPr/>
          <p:nvPr/>
        </p:nvSpPr>
        <p:spPr>
          <a:xfrm>
            <a:off x="926540" y="3267948"/>
            <a:ext cx="342265" cy="16245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50D6665-D4B3-4B84-AAD3-7A151EBA7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39"/>
          <a:stretch/>
        </p:blipFill>
        <p:spPr>
          <a:xfrm>
            <a:off x="4552259" y="4861696"/>
            <a:ext cx="2483733" cy="134675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C1A7C8-2EEB-4CA2-82A2-F6AC95151881}"/>
              </a:ext>
            </a:extLst>
          </p:cNvPr>
          <p:cNvSpPr/>
          <p:nvPr/>
        </p:nvSpPr>
        <p:spPr>
          <a:xfrm>
            <a:off x="5145927" y="4861697"/>
            <a:ext cx="376033" cy="13575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8D0504-582C-40A5-81F5-03B72E236ADB}"/>
              </a:ext>
            </a:extLst>
          </p:cNvPr>
          <p:cNvSpPr/>
          <p:nvPr/>
        </p:nvSpPr>
        <p:spPr>
          <a:xfrm>
            <a:off x="2263874" y="4010550"/>
            <a:ext cx="506217" cy="1897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1F29B5D-E776-427E-830D-F8D5DB00C2AF}"/>
              </a:ext>
            </a:extLst>
          </p:cNvPr>
          <p:cNvSpPr/>
          <p:nvPr/>
        </p:nvSpPr>
        <p:spPr>
          <a:xfrm>
            <a:off x="1093786" y="4543143"/>
            <a:ext cx="506217" cy="1897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51BD9CE-4818-4AFB-8EB1-94B953A22FBF}"/>
              </a:ext>
            </a:extLst>
          </p:cNvPr>
          <p:cNvCxnSpPr>
            <a:stCxn id="35" idx="1"/>
            <a:endCxn id="34" idx="2"/>
          </p:cNvCxnSpPr>
          <p:nvPr/>
        </p:nvCxnSpPr>
        <p:spPr>
          <a:xfrm rot="10800000" flipH="1">
            <a:off x="926540" y="2564602"/>
            <a:ext cx="4775834" cy="784574"/>
          </a:xfrm>
          <a:prstGeom prst="bentConnector4">
            <a:avLst>
              <a:gd name="adj1" fmla="val -4787"/>
              <a:gd name="adj2" fmla="val 5517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8135973-669D-4134-945A-D5729B906E29}"/>
              </a:ext>
            </a:extLst>
          </p:cNvPr>
          <p:cNvCxnSpPr>
            <a:stCxn id="33" idx="0"/>
            <a:endCxn id="34" idx="2"/>
          </p:cNvCxnSpPr>
          <p:nvPr/>
        </p:nvCxnSpPr>
        <p:spPr>
          <a:xfrm rot="5400000" flipH="1" flipV="1">
            <a:off x="3418737" y="382701"/>
            <a:ext cx="101735" cy="4465539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3174493-55A4-4A33-9954-7AB6D5627BFD}"/>
              </a:ext>
            </a:extLst>
          </p:cNvPr>
          <p:cNvCxnSpPr>
            <a:stCxn id="39" idx="0"/>
            <a:endCxn id="38" idx="0"/>
          </p:cNvCxnSpPr>
          <p:nvPr/>
        </p:nvCxnSpPr>
        <p:spPr>
          <a:xfrm rot="16200000" flipH="1">
            <a:off x="3499889" y="3027643"/>
            <a:ext cx="851147" cy="2816961"/>
          </a:xfrm>
          <a:prstGeom prst="bentConnector3">
            <a:avLst>
              <a:gd name="adj1" fmla="val -2685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CC6B287-D752-4D0F-BA45-4D6578835E0E}"/>
              </a:ext>
            </a:extLst>
          </p:cNvPr>
          <p:cNvCxnSpPr>
            <a:stCxn id="40" idx="1"/>
            <a:endCxn id="38" idx="2"/>
          </p:cNvCxnSpPr>
          <p:nvPr/>
        </p:nvCxnSpPr>
        <p:spPr>
          <a:xfrm rot="10800000" flipH="1" flipV="1">
            <a:off x="1093786" y="4638029"/>
            <a:ext cx="4240158" cy="359421"/>
          </a:xfrm>
          <a:prstGeom prst="bentConnector4">
            <a:avLst>
              <a:gd name="adj1" fmla="val -5391"/>
              <a:gd name="adj2" fmla="val 16360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68B1F88-62A2-47D3-BBB0-A940952127A5}"/>
              </a:ext>
            </a:extLst>
          </p:cNvPr>
          <p:cNvSpPr txBox="1"/>
          <p:nvPr/>
        </p:nvSpPr>
        <p:spPr>
          <a:xfrm>
            <a:off x="6042660" y="4806463"/>
            <a:ext cx="1068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GameManager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9F6F44A-AEED-43BA-B55A-3022864B39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882"/>
          <a:stretch/>
        </p:blipFill>
        <p:spPr>
          <a:xfrm>
            <a:off x="8558832" y="2414792"/>
            <a:ext cx="2449506" cy="2106458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6606A2DA-FE4A-4B0F-AAED-A8BDC0EDFD4C}"/>
              </a:ext>
            </a:extLst>
          </p:cNvPr>
          <p:cNvGrpSpPr/>
          <p:nvPr/>
        </p:nvGrpSpPr>
        <p:grpSpPr>
          <a:xfrm>
            <a:off x="8698394" y="4597322"/>
            <a:ext cx="2170381" cy="717028"/>
            <a:chOff x="7084291" y="1656628"/>
            <a:chExt cx="4922981" cy="354474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46B33C6-7107-43A4-BB0E-656D1496226E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Life_Re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감소된 현재 라이프 또한 재 회복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쿨타임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등의 조건 충족 시 재 회복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6" name="1/2 액자 55">
              <a:extLst>
                <a:ext uri="{FF2B5EF4-FFF2-40B4-BE49-F238E27FC236}">
                  <a16:creationId xmlns:a16="http://schemas.microsoft.com/office/drawing/2014/main" id="{08DEFD28-1750-4AD3-AC6D-6A186FDE22D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:a16="http://schemas.microsoft.com/office/drawing/2014/main" id="{4FD30428-023C-4C2B-9279-BA96FD32922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36C5CC7-B137-46FB-8BA3-EAEB0DE21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433" y="5363937"/>
            <a:ext cx="2464905" cy="968909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DBCF80-B373-457B-BF6F-653AF5256670}"/>
              </a:ext>
            </a:extLst>
          </p:cNvPr>
          <p:cNvSpPr/>
          <p:nvPr/>
        </p:nvSpPr>
        <p:spPr>
          <a:xfrm>
            <a:off x="8769631" y="2715126"/>
            <a:ext cx="558462" cy="101022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3F80CE2-E6B1-4EF3-A3D7-64450908A183}"/>
              </a:ext>
            </a:extLst>
          </p:cNvPr>
          <p:cNvSpPr/>
          <p:nvPr/>
        </p:nvSpPr>
        <p:spPr>
          <a:xfrm>
            <a:off x="9249116" y="5363936"/>
            <a:ext cx="542584" cy="145324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D21CAF6-AB32-4D5C-827D-29DA1DBD1EF0}"/>
              </a:ext>
            </a:extLst>
          </p:cNvPr>
          <p:cNvSpPr/>
          <p:nvPr/>
        </p:nvSpPr>
        <p:spPr>
          <a:xfrm>
            <a:off x="8830448" y="4634525"/>
            <a:ext cx="613995" cy="17193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8CB933B9-E325-46C0-BCDE-0A5E9042FDD6}"/>
              </a:ext>
            </a:extLst>
          </p:cNvPr>
          <p:cNvCxnSpPr>
            <a:cxnSpLocks/>
            <a:stCxn id="69" idx="1"/>
            <a:endCxn id="68" idx="1"/>
          </p:cNvCxnSpPr>
          <p:nvPr/>
        </p:nvCxnSpPr>
        <p:spPr>
          <a:xfrm rot="10800000" flipH="1" flipV="1">
            <a:off x="8830448" y="4720494"/>
            <a:ext cx="418668" cy="716104"/>
          </a:xfrm>
          <a:prstGeom prst="bentConnector3">
            <a:avLst>
              <a:gd name="adj1" fmla="val -546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A24F81D1-2100-413A-80E2-C6700507239A}"/>
              </a:ext>
            </a:extLst>
          </p:cNvPr>
          <p:cNvCxnSpPr>
            <a:stCxn id="63" idx="3"/>
            <a:endCxn id="68" idx="3"/>
          </p:cNvCxnSpPr>
          <p:nvPr/>
        </p:nvCxnSpPr>
        <p:spPr>
          <a:xfrm>
            <a:off x="9328093" y="2765637"/>
            <a:ext cx="463607" cy="2670961"/>
          </a:xfrm>
          <a:prstGeom prst="bentConnector3">
            <a:avLst>
              <a:gd name="adj1" fmla="val 4139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628073" y="2231081"/>
            <a:ext cx="5467927" cy="1740092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altLang="ko-KR" sz="14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Unity 2022.3.5f1</a:t>
              </a:r>
            </a:p>
            <a:p>
              <a:pPr algn="l"/>
              <a:endParaRPr lang="en-US" altLang="ko-KR" sz="5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오브젝트 관리 및 씬 전환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UI 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요소 배치 및 인터페이스 디자인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3D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사운드 배치 및 조절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물리 엔진을 활용한 오브젝트 상호작용 구현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인칭 시점에서의 다양한 공포효과 구현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Nav Mesh Agent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사용한 괴물의 최단거리 이동경로 구현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10836" y="6350169"/>
            <a:ext cx="1357746" cy="5078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3" y="1114632"/>
            <a:ext cx="2558472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사용 툴 및 언어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E317D54-183E-4445-B6DA-B15F8CC6C1A8}"/>
              </a:ext>
            </a:extLst>
          </p:cNvPr>
          <p:cNvGrpSpPr/>
          <p:nvPr/>
        </p:nvGrpSpPr>
        <p:grpSpPr>
          <a:xfrm>
            <a:off x="730740" y="4111891"/>
            <a:ext cx="5365340" cy="1017166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ED9BD1A-BC1E-4160-9A8E-FB888223FBA6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altLang="ko-KR" sz="1400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  <a:cs typeface="Arimo Bold" panose="020B0600000101010101" charset="0"/>
                </a:rPr>
                <a:t>Audacity</a:t>
              </a:r>
              <a:endParaRPr lang="en-US" altLang="ko-KR" sz="160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endParaRPr>
            </a:p>
            <a:p>
              <a:pPr algn="l"/>
              <a:endParaRPr lang="en-US" altLang="ko-KR" sz="50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Arimo Bold" panose="020B0600000101010101" charset="0"/>
              </a:endParaRP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전체 게임의 사운드 크기 조정 통일감을 부여</a:t>
              </a:r>
              <a:endParaRPr lang="en-US" altLang="ko-KR" sz="1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공포감 부여를 위한 사운드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믹싱</a:t>
              </a:r>
              <a:endParaRPr lang="en-US" altLang="ko-KR" sz="1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3D </a:t>
              </a:r>
              <a:r>
                <a:rPr lang="ko-KR" altLang="en-US" sz="1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사운드를 위한 사운드 효과 부여</a:t>
              </a:r>
              <a:endParaRPr lang="en-US" altLang="ko-KR" sz="1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BEB20A24-CAB5-4CF1-AF4C-1FB64C3EBDFD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E3E90666-9E71-4BDC-911B-177E9DE54CDC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217D2A-AE34-4C39-B2CE-EF87D900C63E}"/>
              </a:ext>
            </a:extLst>
          </p:cNvPr>
          <p:cNvGrpSpPr/>
          <p:nvPr/>
        </p:nvGrpSpPr>
        <p:grpSpPr>
          <a:xfrm>
            <a:off x="6243209" y="2231080"/>
            <a:ext cx="5448051" cy="1740093"/>
            <a:chOff x="7084291" y="1656628"/>
            <a:chExt cx="4922981" cy="354474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8E45698-4DCB-4894-A313-C32A981AE129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altLang="ko-KR" sz="14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C#</a:t>
              </a:r>
            </a:p>
            <a:p>
              <a:pPr algn="l"/>
              <a:endParaRPr lang="en-US" altLang="ko-KR" sz="5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상태 전환</a:t>
              </a:r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로직 구현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적의 행동 정의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사운드 매니저</a:t>
              </a:r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매니저 등의 관리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UI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상호작용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Nav Mesh Agent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 </a:t>
              </a:r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AI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로직을 위한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상황 별 게임 진행을 위한 스크립트 및 애니메이션 연결 스크립트 작성</a:t>
              </a:r>
              <a:endParaRPr lang="en-US" altLang="ko-KR" sz="1400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endParaRPr lang="en-US" altLang="ko-KR" sz="1400" i="0" dirty="0">
                <a:solidFill>
                  <a:srgbClr val="F0F6FC"/>
                </a:solidFill>
                <a:effectLst/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</a:endParaRPr>
            </a:p>
          </p:txBody>
        </p:sp>
        <p:sp>
          <p:nvSpPr>
            <p:cNvPr id="43" name="1/2 액자 42">
              <a:extLst>
                <a:ext uri="{FF2B5EF4-FFF2-40B4-BE49-F238E27FC236}">
                  <a16:creationId xmlns:a16="http://schemas.microsoft.com/office/drawing/2014/main" id="{BD49A041-5F7E-45F4-9832-13E8C42382F6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1/2 액자 43">
              <a:extLst>
                <a:ext uri="{FF2B5EF4-FFF2-40B4-BE49-F238E27FC236}">
                  <a16:creationId xmlns:a16="http://schemas.microsoft.com/office/drawing/2014/main" id="{5A01A20D-B9DA-408E-811D-70BEB891475E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608216-7F95-40D0-BC95-DD58CF0AA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269" y="2656800"/>
            <a:ext cx="714085" cy="71408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0423E-0BC6-4D01-97CA-0AEC474C9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97" y="4222655"/>
            <a:ext cx="664857" cy="664857"/>
          </a:xfrm>
          <a:prstGeom prst="rect">
            <a:avLst/>
          </a:prstGeom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1E74C6CF-6430-4D2B-B4E1-2E04C85C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72" b="1872"/>
          <a:stretch>
            <a:fillRect/>
          </a:stretch>
        </p:blipFill>
        <p:spPr>
          <a:xfrm>
            <a:off x="10746669" y="2704585"/>
            <a:ext cx="618513" cy="61851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B00535-534D-430E-8999-A2AFD57240B6}"/>
              </a:ext>
            </a:extLst>
          </p:cNvPr>
          <p:cNvGrpSpPr/>
          <p:nvPr/>
        </p:nvGrpSpPr>
        <p:grpSpPr>
          <a:xfrm>
            <a:off x="6259635" y="4131584"/>
            <a:ext cx="5467927" cy="846998"/>
            <a:chOff x="7084291" y="1656628"/>
            <a:chExt cx="4922981" cy="354474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C8041AD-1D34-449C-8215-3AB474896407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r>
                <a:rPr lang="en-US" altLang="ko-KR" sz="14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Visual Studio 2022</a:t>
              </a:r>
            </a:p>
            <a:p>
              <a:pPr algn="l"/>
              <a:endParaRPr lang="en-US" altLang="ko-KR" sz="5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ko-KR" altLang="en-US" sz="1400" b="0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 로직 작성과 디버깅을 위한 주요 코드 편집</a:t>
              </a:r>
              <a:endParaRPr lang="en-US" altLang="ko-KR" sz="1400" b="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l"/>
              <a:r>
                <a:rPr lang="en-US" altLang="ko-KR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Unity</a:t>
              </a:r>
              <a:r>
                <a:rPr lang="ko-KR" altLang="en-US" sz="1400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와 통합하여 효율적인 개발 워크 플로우 사용</a:t>
              </a:r>
              <a:endParaRPr lang="en-US" altLang="ko-KR" sz="1400" b="0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9" name="1/2 액자 38">
              <a:extLst>
                <a:ext uri="{FF2B5EF4-FFF2-40B4-BE49-F238E27FC236}">
                  <a16:creationId xmlns:a16="http://schemas.microsoft.com/office/drawing/2014/main" id="{A7E39701-6C47-409C-A68B-55886CF2A8A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1/2 액자 39">
              <a:extLst>
                <a:ext uri="{FF2B5EF4-FFF2-40B4-BE49-F238E27FC236}">
                  <a16:creationId xmlns:a16="http://schemas.microsoft.com/office/drawing/2014/main" id="{2C8E6953-AC54-4E89-A09F-4EB7347E8B7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D1AD58D-14BA-4F42-911C-D08CF3FD7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52" y="4202644"/>
            <a:ext cx="654545" cy="6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15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인게임에서 주체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생명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쓰이게 되는 모든 부분을 담당하는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Player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606A2DA-FE4A-4B0F-AAED-A8BDC0EDFD4C}"/>
              </a:ext>
            </a:extLst>
          </p:cNvPr>
          <p:cNvGrpSpPr/>
          <p:nvPr/>
        </p:nvGrpSpPr>
        <p:grpSpPr>
          <a:xfrm>
            <a:off x="4841473" y="3617662"/>
            <a:ext cx="4109551" cy="1220967"/>
            <a:chOff x="7084291" y="1656628"/>
            <a:chExt cx="4922981" cy="354474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46B33C6-7107-43A4-BB0E-656D1496226E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현재 라이프 게이지에 따라 플레이어의 현 상태를 파악할 수 있도록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Life_Breathing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함수로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숨 소리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 값 초기화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Breathings_S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로 실제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숨 소리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각 단계에 맞춰 재생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Life_Screen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화면이 붉어지는 연출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6" name="1/2 액자 55">
              <a:extLst>
                <a:ext uri="{FF2B5EF4-FFF2-40B4-BE49-F238E27FC236}">
                  <a16:creationId xmlns:a16="http://schemas.microsoft.com/office/drawing/2014/main" id="{08DEFD28-1750-4AD3-AC6D-6A186FDE22D9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1/2 액자 56">
              <a:extLst>
                <a:ext uri="{FF2B5EF4-FFF2-40B4-BE49-F238E27FC236}">
                  <a16:creationId xmlns:a16="http://schemas.microsoft.com/office/drawing/2014/main" id="{4FD30428-023C-4C2B-9279-BA96FD32922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B064AF4-FB5A-4D00-A732-946DF1AC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85" y="2476856"/>
            <a:ext cx="1632618" cy="1056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E2230B-318E-421E-83F0-1CC62E4A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310" y="2476857"/>
            <a:ext cx="2788740" cy="226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4D43D7-4F99-406B-942E-9E8C96FB3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162" y="4937575"/>
            <a:ext cx="3274075" cy="14324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315736-C167-443F-B467-E47E375DB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865" y="4937575"/>
            <a:ext cx="3312835" cy="1409717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A8B9F52-3DDD-4E47-95EB-1F138B4D69BB}"/>
              </a:ext>
            </a:extLst>
          </p:cNvPr>
          <p:cNvSpPr/>
          <p:nvPr/>
        </p:nvSpPr>
        <p:spPr>
          <a:xfrm>
            <a:off x="5555714" y="3878107"/>
            <a:ext cx="1038053" cy="18140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FC6B826-F159-4B16-8F15-992DF52A35E2}"/>
              </a:ext>
            </a:extLst>
          </p:cNvPr>
          <p:cNvSpPr/>
          <p:nvPr/>
        </p:nvSpPr>
        <p:spPr>
          <a:xfrm>
            <a:off x="7347708" y="2476855"/>
            <a:ext cx="911106" cy="12823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2349240-093B-41A8-AC1F-A3A25EFEB3A9}"/>
              </a:ext>
            </a:extLst>
          </p:cNvPr>
          <p:cNvSpPr/>
          <p:nvPr/>
        </p:nvSpPr>
        <p:spPr>
          <a:xfrm>
            <a:off x="9689977" y="2476856"/>
            <a:ext cx="825018" cy="12823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A7D5C7-8620-4357-8027-5E71F77A8F7C}"/>
              </a:ext>
            </a:extLst>
          </p:cNvPr>
          <p:cNvSpPr/>
          <p:nvPr/>
        </p:nvSpPr>
        <p:spPr>
          <a:xfrm>
            <a:off x="7550152" y="3005353"/>
            <a:ext cx="762384" cy="12823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D6E15E-BD90-40B1-8A86-208548662557}"/>
              </a:ext>
            </a:extLst>
          </p:cNvPr>
          <p:cNvSpPr/>
          <p:nvPr/>
        </p:nvSpPr>
        <p:spPr>
          <a:xfrm>
            <a:off x="5577195" y="4937575"/>
            <a:ext cx="694267" cy="12823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91089C-1A00-464F-B097-20134C8EF487}"/>
              </a:ext>
            </a:extLst>
          </p:cNvPr>
          <p:cNvSpPr/>
          <p:nvPr/>
        </p:nvSpPr>
        <p:spPr>
          <a:xfrm>
            <a:off x="5065437" y="4231321"/>
            <a:ext cx="953655" cy="18140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1DC781-025A-451A-BBFA-904B1308C57B}"/>
              </a:ext>
            </a:extLst>
          </p:cNvPr>
          <p:cNvSpPr/>
          <p:nvPr/>
        </p:nvSpPr>
        <p:spPr>
          <a:xfrm>
            <a:off x="5114093" y="4606124"/>
            <a:ext cx="847848" cy="181408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E36E6A-E321-47D9-83E1-21842870DFE2}"/>
              </a:ext>
            </a:extLst>
          </p:cNvPr>
          <p:cNvSpPr/>
          <p:nvPr/>
        </p:nvSpPr>
        <p:spPr>
          <a:xfrm>
            <a:off x="9293120" y="4939083"/>
            <a:ext cx="739596" cy="205962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4163B9A-1E78-4FFF-A50F-75EF2B745F39}"/>
              </a:ext>
            </a:extLst>
          </p:cNvPr>
          <p:cNvSpPr/>
          <p:nvPr/>
        </p:nvSpPr>
        <p:spPr>
          <a:xfrm>
            <a:off x="7355656" y="3393122"/>
            <a:ext cx="739596" cy="140133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6D1DD8-61FE-4C31-972C-3E1067C40CB6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>
          <a:xfrm rot="5400000" flipH="1" flipV="1">
            <a:off x="7297283" y="1254313"/>
            <a:ext cx="1582660" cy="4027745"/>
          </a:xfrm>
          <a:prstGeom prst="bentConnector5">
            <a:avLst>
              <a:gd name="adj1" fmla="val -3210"/>
              <a:gd name="adj2" fmla="val 70661"/>
              <a:gd name="adj3" fmla="val 11230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D2791E9-3317-4DD1-BB5E-64775B6F0BE0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8258814" y="2540971"/>
            <a:ext cx="1431163" cy="1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3ACF5EF5-553F-40F9-8C6B-DD89A7159900}"/>
              </a:ext>
            </a:extLst>
          </p:cNvPr>
          <p:cNvCxnSpPr>
            <a:stCxn id="62" idx="1"/>
            <a:endCxn id="61" idx="2"/>
          </p:cNvCxnSpPr>
          <p:nvPr/>
        </p:nvCxnSpPr>
        <p:spPr>
          <a:xfrm rot="10800000" flipH="1" flipV="1">
            <a:off x="5065437" y="4322026"/>
            <a:ext cx="858892" cy="743780"/>
          </a:xfrm>
          <a:prstGeom prst="bentConnector4">
            <a:avLst>
              <a:gd name="adj1" fmla="val -26616"/>
              <a:gd name="adj2" fmla="val 13073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E43C3A6-F3C1-4263-AC4B-32124AD7974A}"/>
              </a:ext>
            </a:extLst>
          </p:cNvPr>
          <p:cNvCxnSpPr>
            <a:cxnSpLocks/>
            <a:stCxn id="59" idx="3"/>
            <a:endCxn id="61" idx="3"/>
          </p:cNvCxnSpPr>
          <p:nvPr/>
        </p:nvCxnSpPr>
        <p:spPr>
          <a:xfrm flipH="1">
            <a:off x="6271462" y="3069469"/>
            <a:ext cx="2041074" cy="1932222"/>
          </a:xfrm>
          <a:prstGeom prst="bentConnector3">
            <a:avLst>
              <a:gd name="adj1" fmla="val -3277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511BFCAC-A726-4316-9F87-B5640249B46F}"/>
              </a:ext>
            </a:extLst>
          </p:cNvPr>
          <p:cNvCxnSpPr>
            <a:stCxn id="71" idx="2"/>
            <a:endCxn id="72" idx="0"/>
          </p:cNvCxnSpPr>
          <p:nvPr/>
        </p:nvCxnSpPr>
        <p:spPr>
          <a:xfrm rot="16200000" flipH="1">
            <a:off x="7524692" y="2800856"/>
            <a:ext cx="151551" cy="41249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974274D-614A-40FB-8162-F14069890453}"/>
              </a:ext>
            </a:extLst>
          </p:cNvPr>
          <p:cNvCxnSpPr>
            <a:stCxn id="73" idx="3"/>
            <a:endCxn id="72" idx="0"/>
          </p:cNvCxnSpPr>
          <p:nvPr/>
        </p:nvCxnSpPr>
        <p:spPr>
          <a:xfrm>
            <a:off x="8095252" y="3463189"/>
            <a:ext cx="1567666" cy="14758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CE628FEF-6117-4AE9-A722-6BD0369FC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141429"/>
            <a:ext cx="3908574" cy="22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5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5361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‘Michel’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구현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748005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Michel_Manager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C34CB37-8B81-4F18-B2E4-B27FF2D6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9231"/>
          <a:stretch/>
        </p:blipFill>
        <p:spPr>
          <a:xfrm>
            <a:off x="788120" y="2325852"/>
            <a:ext cx="3312426" cy="279167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3597AF7-18C8-4AC3-9DFB-4D91092F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5"/>
          <a:stretch/>
        </p:blipFill>
        <p:spPr>
          <a:xfrm>
            <a:off x="4187137" y="2325852"/>
            <a:ext cx="3312426" cy="1518048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10F418BE-2495-4E8C-8239-E2B4B8A17FF3}"/>
              </a:ext>
            </a:extLst>
          </p:cNvPr>
          <p:cNvGrpSpPr/>
          <p:nvPr/>
        </p:nvGrpSpPr>
        <p:grpSpPr>
          <a:xfrm>
            <a:off x="788119" y="5259155"/>
            <a:ext cx="3927813" cy="1019214"/>
            <a:chOff x="7084291" y="1656628"/>
            <a:chExt cx="4922981" cy="354474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F5B6F6E-4832-41B3-84D0-8B8BEFC9EAA6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‘Update’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에서 프레임 마다 체크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대기 시간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Wait_Time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매 소환마다 다르게 받으며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해당 스크립트에서 타이머가 조건 충족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Michel_Random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스폰하는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방식으로 구현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마이클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위치는 미리 유니티 내에서 지정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4" name="1/2 액자 43">
              <a:extLst>
                <a:ext uri="{FF2B5EF4-FFF2-40B4-BE49-F238E27FC236}">
                  <a16:creationId xmlns:a16="http://schemas.microsoft.com/office/drawing/2014/main" id="{B39D4F18-FB44-402D-BF1C-D3EAC0F89CB3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1/2 액자 44">
              <a:extLst>
                <a:ext uri="{FF2B5EF4-FFF2-40B4-BE49-F238E27FC236}">
                  <a16:creationId xmlns:a16="http://schemas.microsoft.com/office/drawing/2014/main" id="{85CA8ACB-0967-4F29-99E9-091E71AABE5C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6C3EFE8-1F50-4572-9294-8931E808B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11" y="2325852"/>
            <a:ext cx="2973633" cy="26819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5D4259-B667-43EA-BE47-463650E5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815" y="3953183"/>
            <a:ext cx="3325919" cy="233731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D762F1-0625-4143-800E-126B837423CA}"/>
              </a:ext>
            </a:extLst>
          </p:cNvPr>
          <p:cNvSpPr/>
          <p:nvPr/>
        </p:nvSpPr>
        <p:spPr>
          <a:xfrm>
            <a:off x="928440" y="5825800"/>
            <a:ext cx="1255960" cy="22786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DB488E-CC20-4D16-819B-C5922C629787}"/>
              </a:ext>
            </a:extLst>
          </p:cNvPr>
          <p:cNvSpPr/>
          <p:nvPr/>
        </p:nvSpPr>
        <p:spPr>
          <a:xfrm>
            <a:off x="5449640" y="3953183"/>
            <a:ext cx="747960" cy="1616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6DC6F74-B294-4F83-8695-07C6A00BBF1E}"/>
              </a:ext>
            </a:extLst>
          </p:cNvPr>
          <p:cNvSpPr/>
          <p:nvPr/>
        </p:nvSpPr>
        <p:spPr>
          <a:xfrm>
            <a:off x="1438037" y="3084876"/>
            <a:ext cx="889238" cy="16161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475C11F-F4BE-471D-B896-7D6E7DC63A6B}"/>
              </a:ext>
            </a:extLst>
          </p:cNvPr>
          <p:cNvCxnSpPr>
            <a:cxnSpLocks/>
            <a:stCxn id="50" idx="1"/>
            <a:endCxn id="51" idx="1"/>
          </p:cNvCxnSpPr>
          <p:nvPr/>
        </p:nvCxnSpPr>
        <p:spPr>
          <a:xfrm rot="10800000" flipH="1">
            <a:off x="928440" y="4033992"/>
            <a:ext cx="4521200" cy="1905742"/>
          </a:xfrm>
          <a:prstGeom prst="bentConnector3">
            <a:avLst>
              <a:gd name="adj1" fmla="val -505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B15C409-9DAA-4C34-BDBF-53452AF882D4}"/>
              </a:ext>
            </a:extLst>
          </p:cNvPr>
          <p:cNvCxnSpPr>
            <a:cxnSpLocks/>
            <a:stCxn id="50" idx="1"/>
            <a:endCxn id="60" idx="1"/>
          </p:cNvCxnSpPr>
          <p:nvPr/>
        </p:nvCxnSpPr>
        <p:spPr>
          <a:xfrm rot="10800000" flipH="1">
            <a:off x="928439" y="3165686"/>
            <a:ext cx="509597" cy="2774049"/>
          </a:xfrm>
          <a:prstGeom prst="bentConnector3">
            <a:avLst>
              <a:gd name="adj1" fmla="val -4485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9E9AE9D-483A-4523-9E21-9C2C78DBA2CD}"/>
              </a:ext>
            </a:extLst>
          </p:cNvPr>
          <p:cNvSpPr/>
          <p:nvPr/>
        </p:nvSpPr>
        <p:spPr>
          <a:xfrm>
            <a:off x="8821120" y="388548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E2530E7-22B1-4DB3-A5EE-2256FE9C10D5}"/>
              </a:ext>
            </a:extLst>
          </p:cNvPr>
          <p:cNvCxnSpPr>
            <a:cxnSpLocks/>
            <a:stCxn id="42" idx="2"/>
            <a:endCxn id="63" idx="4"/>
          </p:cNvCxnSpPr>
          <p:nvPr/>
        </p:nvCxnSpPr>
        <p:spPr>
          <a:xfrm rot="5400000" flipH="1" flipV="1">
            <a:off x="4701848" y="2092136"/>
            <a:ext cx="2236410" cy="6136055"/>
          </a:xfrm>
          <a:prstGeom prst="bentConnector3">
            <a:avLst>
              <a:gd name="adj1" fmla="val -302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58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5361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깜짝 상자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(‘Clown Box’)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플레이어와의 상호작용 및 구동 방식을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748005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Clown_Box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6D6155-2E31-49CB-84B0-D7B37150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63945"/>
            <a:ext cx="2156002" cy="131305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655B58E-FB81-447A-BC23-5612849EF897}"/>
              </a:ext>
            </a:extLst>
          </p:cNvPr>
          <p:cNvGrpSpPr/>
          <p:nvPr/>
        </p:nvGrpSpPr>
        <p:grpSpPr>
          <a:xfrm>
            <a:off x="3084904" y="2363944"/>
            <a:ext cx="4560496" cy="1443948"/>
            <a:chOff x="7084291" y="1656628"/>
            <a:chExt cx="4922981" cy="354474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9A09DF-8D05-4CCB-B389-D5EE1AE596CD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CLown_Manager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마이클과 동일하게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스폰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확률을 배정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HitRaycast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검출되는 마이클의 방식과 는 달리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OnTriggerEnter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깜짝 상자 기준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Collider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사용해 플레이어가 범위 안에 들어올 시 동작하는 방식으로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C9B4868C-609C-434D-B4F2-4B755AB29F3E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42978231-7C3F-4DA6-9788-3A024D7A6E82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B88F0B1-5F15-4882-856C-4245D5BA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258" y="2713804"/>
            <a:ext cx="2853997" cy="326061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05BD4A1-39EA-42E0-B7B9-AC8CAD355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7" y="4111035"/>
            <a:ext cx="3908574" cy="22018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6E98FE-22F8-4A33-84EA-40D51255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65" y="3972827"/>
            <a:ext cx="3113381" cy="23003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F3A047-A358-47AD-AE7E-7AEC06DA403C}"/>
              </a:ext>
            </a:extLst>
          </p:cNvPr>
          <p:cNvSpPr/>
          <p:nvPr/>
        </p:nvSpPr>
        <p:spPr>
          <a:xfrm>
            <a:off x="1082060" y="2360391"/>
            <a:ext cx="1818303" cy="17580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7874F8B-85D1-4DD2-BD07-812CED9D88C4}"/>
              </a:ext>
            </a:extLst>
          </p:cNvPr>
          <p:cNvSpPr/>
          <p:nvPr/>
        </p:nvSpPr>
        <p:spPr>
          <a:xfrm>
            <a:off x="4544244" y="2945934"/>
            <a:ext cx="1156469" cy="18779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2F1C54-D281-4BB7-A857-B0AACF9E22FF}"/>
              </a:ext>
            </a:extLst>
          </p:cNvPr>
          <p:cNvSpPr/>
          <p:nvPr/>
        </p:nvSpPr>
        <p:spPr>
          <a:xfrm>
            <a:off x="9134557" y="4111035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E925672-7D20-44DE-800B-AAEAB1E84803}"/>
              </a:ext>
            </a:extLst>
          </p:cNvPr>
          <p:cNvCxnSpPr>
            <a:stCxn id="47" idx="2"/>
            <a:endCxn id="32" idx="3"/>
          </p:cNvCxnSpPr>
          <p:nvPr/>
        </p:nvCxnSpPr>
        <p:spPr>
          <a:xfrm rot="10800000">
            <a:off x="7645401" y="3085919"/>
            <a:ext cx="1489157" cy="110335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CA1BF1E-0DA0-42E0-BB8F-E4AF3325B25B}"/>
              </a:ext>
            </a:extLst>
          </p:cNvPr>
          <p:cNvCxnSpPr>
            <a:stCxn id="46" idx="1"/>
            <a:endCxn id="43" idx="2"/>
          </p:cNvCxnSpPr>
          <p:nvPr/>
        </p:nvCxnSpPr>
        <p:spPr>
          <a:xfrm rot="10800000">
            <a:off x="1991212" y="2536194"/>
            <a:ext cx="2553032" cy="503636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6DA8-FFC5-409B-8D62-E7B3E6115B8D}"/>
              </a:ext>
            </a:extLst>
          </p:cNvPr>
          <p:cNvGrpSpPr/>
          <p:nvPr/>
        </p:nvGrpSpPr>
        <p:grpSpPr>
          <a:xfrm>
            <a:off x="2536125" y="1894498"/>
            <a:ext cx="3500608" cy="338553"/>
            <a:chOff x="7084291" y="1656628"/>
            <a:chExt cx="4922981" cy="35447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D6B34E-CEA0-4304-ADDD-09BAB74DB6E1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기는 자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(“Crawler’)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플레이어와의 상호작용 및 구동 방식을 구현한 스크립트</a:t>
              </a: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B7C4474A-8CF2-43CD-BAC9-D23D95C9F26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968A8C9B-2B69-4BA1-81E3-0933183D2FB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748005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Crawler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655B58E-FB81-447A-BC23-5612849EF897}"/>
              </a:ext>
            </a:extLst>
          </p:cNvPr>
          <p:cNvGrpSpPr/>
          <p:nvPr/>
        </p:nvGrpSpPr>
        <p:grpSpPr>
          <a:xfrm>
            <a:off x="1720817" y="2625484"/>
            <a:ext cx="4139678" cy="864395"/>
            <a:chOff x="7084291" y="1656628"/>
            <a:chExt cx="4922981" cy="354474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9A09DF-8D05-4CCB-B389-D5EE1AE596CD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기는 자의 각 상태를 구분 하기위해 열거형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enum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’)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으로 나열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LateUpdate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에서 각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상태별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함수에서 애니메이션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 목표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설정등을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C9B4868C-609C-434D-B4F2-4B755AB29F3E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42978231-7C3F-4DA6-9788-3A024D7A6E82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9043A00-40A9-4242-85EE-3B4DB701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63826"/>
            <a:ext cx="624752" cy="8704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C2A9F4-D50A-46B5-962E-BDFDB820E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09"/>
          <a:stretch/>
        </p:blipFill>
        <p:spPr>
          <a:xfrm>
            <a:off x="788120" y="3771328"/>
            <a:ext cx="2051494" cy="25871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69DFB6-FAC5-4C0D-9072-002360042E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89"/>
          <a:stretch/>
        </p:blipFill>
        <p:spPr>
          <a:xfrm>
            <a:off x="2999624" y="3629779"/>
            <a:ext cx="3895865" cy="2728688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A7C3444-03D6-4D4D-948C-5C44F8CEA55A}"/>
              </a:ext>
            </a:extLst>
          </p:cNvPr>
          <p:cNvSpPr/>
          <p:nvPr/>
        </p:nvSpPr>
        <p:spPr>
          <a:xfrm>
            <a:off x="1241349" y="264903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6812309-2095-4519-B488-04645919DA57}"/>
              </a:ext>
            </a:extLst>
          </p:cNvPr>
          <p:cNvSpPr/>
          <p:nvPr/>
        </p:nvSpPr>
        <p:spPr>
          <a:xfrm>
            <a:off x="2534841" y="4240503"/>
            <a:ext cx="133922" cy="1564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118AC67-F521-482D-BA6C-ADD0C9AEC451}"/>
              </a:ext>
            </a:extLst>
          </p:cNvPr>
          <p:cNvCxnSpPr>
            <a:stCxn id="40" idx="0"/>
            <a:endCxn id="18" idx="1"/>
          </p:cNvCxnSpPr>
          <p:nvPr/>
        </p:nvCxnSpPr>
        <p:spPr>
          <a:xfrm rot="16200000" flipH="1">
            <a:off x="2423903" y="4418402"/>
            <a:ext cx="753620" cy="397822"/>
          </a:xfrm>
          <a:prstGeom prst="bentConnector4">
            <a:avLst>
              <a:gd name="adj1" fmla="val -30334"/>
              <a:gd name="adj2" fmla="val 58416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3703B2E1-2570-41CE-896B-75A64E7DA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609" y="3886364"/>
            <a:ext cx="2351667" cy="2472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831BF73-DA82-4FAE-8544-B35193D3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592" y="1479641"/>
            <a:ext cx="4281836" cy="2291687"/>
          </a:xfrm>
          <a:prstGeom prst="rect">
            <a:avLst/>
          </a:prstGeom>
        </p:spPr>
      </p:pic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C4943D5-A50C-4ACC-A63C-5075FFDD10CF}"/>
              </a:ext>
            </a:extLst>
          </p:cNvPr>
          <p:cNvCxnSpPr>
            <a:cxnSpLocks/>
            <a:stCxn id="36" idx="6"/>
            <a:endCxn id="32" idx="1"/>
          </p:cNvCxnSpPr>
          <p:nvPr/>
        </p:nvCxnSpPr>
        <p:spPr>
          <a:xfrm>
            <a:off x="1375271" y="2727271"/>
            <a:ext cx="345546" cy="33041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13B3D39-E661-454C-8816-603B0B6AC0B1}"/>
              </a:ext>
            </a:extLst>
          </p:cNvPr>
          <p:cNvGrpSpPr/>
          <p:nvPr/>
        </p:nvGrpSpPr>
        <p:grpSpPr>
          <a:xfrm>
            <a:off x="6980903" y="4184898"/>
            <a:ext cx="2418710" cy="1947169"/>
            <a:chOff x="7084291" y="1656628"/>
            <a:chExt cx="4922981" cy="3544743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42D9B20-B9C5-481D-B1B4-61201163137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‘Nav Mesh Agent’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사용해 기는 자가 이동할 수 있는 경로를 미리 베이킹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이동 속도와 타겟 설정 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‘Nav Mesh Agent’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사용하여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 미발견시 필드 순찰 구역을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‘Target 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Obejct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설정하여 매 시간마다 랜덤하게 탐색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sp>
          <p:nvSpPr>
            <p:cNvPr id="53" name="1/2 액자 52">
              <a:extLst>
                <a:ext uri="{FF2B5EF4-FFF2-40B4-BE49-F238E27FC236}">
                  <a16:creationId xmlns:a16="http://schemas.microsoft.com/office/drawing/2014/main" id="{E7F4ADB0-97D0-4CE4-AA65-EBB59CD4177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1/2 액자 53">
              <a:extLst>
                <a:ext uri="{FF2B5EF4-FFF2-40B4-BE49-F238E27FC236}">
                  <a16:creationId xmlns:a16="http://schemas.microsoft.com/office/drawing/2014/main" id="{2AE565D7-E91F-4FC6-A615-F7462662CBA3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95079FC7-ED7D-4557-A4B5-43B5BB51EB85}"/>
              </a:ext>
            </a:extLst>
          </p:cNvPr>
          <p:cNvSpPr/>
          <p:nvPr/>
        </p:nvSpPr>
        <p:spPr>
          <a:xfrm>
            <a:off x="8037302" y="3411641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B897885-B0C4-44D9-8640-33D9CF328995}"/>
              </a:ext>
            </a:extLst>
          </p:cNvPr>
          <p:cNvSpPr/>
          <p:nvPr/>
        </p:nvSpPr>
        <p:spPr>
          <a:xfrm>
            <a:off x="9925369" y="436467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34AF50E-F944-4D7C-BEF3-B07B7703778D}"/>
              </a:ext>
            </a:extLst>
          </p:cNvPr>
          <p:cNvCxnSpPr>
            <a:cxnSpLocks/>
            <a:stCxn id="52" idx="0"/>
            <a:endCxn id="55" idx="4"/>
          </p:cNvCxnSpPr>
          <p:nvPr/>
        </p:nvCxnSpPr>
        <p:spPr>
          <a:xfrm rot="16200000" flipV="1">
            <a:off x="7838871" y="3833510"/>
            <a:ext cx="616781" cy="8599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241B462B-09CA-49FE-A9DE-6A92A55F0849}"/>
              </a:ext>
            </a:extLst>
          </p:cNvPr>
          <p:cNvCxnSpPr>
            <a:stCxn id="56" idx="2"/>
            <a:endCxn id="52" idx="3"/>
          </p:cNvCxnSpPr>
          <p:nvPr/>
        </p:nvCxnSpPr>
        <p:spPr>
          <a:xfrm rot="10800000" flipV="1">
            <a:off x="9399613" y="4442911"/>
            <a:ext cx="525756" cy="71557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5DB335-17EB-4EA9-AB85-EE6B3E570548}"/>
              </a:ext>
            </a:extLst>
          </p:cNvPr>
          <p:cNvSpPr/>
          <p:nvPr/>
        </p:nvSpPr>
        <p:spPr>
          <a:xfrm>
            <a:off x="3221278" y="4120782"/>
            <a:ext cx="901707" cy="1197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BEDD9C-05B8-4F8F-B200-0C47E09C9CB9}"/>
              </a:ext>
            </a:extLst>
          </p:cNvPr>
          <p:cNvSpPr/>
          <p:nvPr/>
        </p:nvSpPr>
        <p:spPr>
          <a:xfrm>
            <a:off x="3221278" y="4643946"/>
            <a:ext cx="1875655" cy="1197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08A0AF8-D83F-40DA-85B6-99EA4F6E0CE5}"/>
              </a:ext>
            </a:extLst>
          </p:cNvPr>
          <p:cNvSpPr/>
          <p:nvPr/>
        </p:nvSpPr>
        <p:spPr>
          <a:xfrm>
            <a:off x="3420533" y="5071534"/>
            <a:ext cx="1676400" cy="88680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29329F44-97B5-4CA1-9A30-ED0EB4C152F5}"/>
              </a:ext>
            </a:extLst>
          </p:cNvPr>
          <p:cNvCxnSpPr>
            <a:cxnSpLocks/>
            <a:stCxn id="62" idx="1"/>
            <a:endCxn id="63" idx="1"/>
          </p:cNvCxnSpPr>
          <p:nvPr/>
        </p:nvCxnSpPr>
        <p:spPr>
          <a:xfrm rot="10800000" flipV="1">
            <a:off x="3221278" y="4180643"/>
            <a:ext cx="12700" cy="523164"/>
          </a:xfrm>
          <a:prstGeom prst="bentConnector3">
            <a:avLst>
              <a:gd name="adj1" fmla="val 60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4224F3A0-C9C8-4B80-BDD7-89DB12E4C38C}"/>
              </a:ext>
            </a:extLst>
          </p:cNvPr>
          <p:cNvCxnSpPr>
            <a:stCxn id="63" idx="1"/>
            <a:endCxn id="64" idx="1"/>
          </p:cNvCxnSpPr>
          <p:nvPr/>
        </p:nvCxnSpPr>
        <p:spPr>
          <a:xfrm rot="10800000" flipH="1" flipV="1">
            <a:off x="3221277" y="4703806"/>
            <a:ext cx="199255" cy="811129"/>
          </a:xfrm>
          <a:prstGeom prst="bentConnector3">
            <a:avLst>
              <a:gd name="adj1" fmla="val -3399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04A84A0-4606-4CF8-A495-93278F39F0AE}"/>
              </a:ext>
            </a:extLst>
          </p:cNvPr>
          <p:cNvCxnSpPr>
            <a:stCxn id="52" idx="1"/>
            <a:endCxn id="64" idx="3"/>
          </p:cNvCxnSpPr>
          <p:nvPr/>
        </p:nvCxnSpPr>
        <p:spPr>
          <a:xfrm rot="10800000" flipV="1">
            <a:off x="5096933" y="5158482"/>
            <a:ext cx="1883970" cy="356453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758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21667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마우스 상하 경계 문제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F5F211-06BF-408F-B671-183C46DD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30" y="2966583"/>
            <a:ext cx="3338881" cy="96404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6282819" y="4147064"/>
            <a:ext cx="3893501" cy="1026070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b="1" i="0" dirty="0" err="1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Camera_Scripts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b="1" i="0" dirty="0" err="1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ClampAngle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제한 각을 설정하여 상하의 경계 생성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상하 경계를 설정하여 마우스 회전 범위를 설정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상하 반전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 문제를 해결</a:t>
              </a:r>
              <a:endParaRPr lang="en-US" altLang="ko-KR" sz="12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DB6FE8D-E39C-4D27-BDA8-23046E944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2788782"/>
            <a:ext cx="4572000" cy="2571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A09014-1940-4D4C-8248-14A87FB7661B}"/>
              </a:ext>
            </a:extLst>
          </p:cNvPr>
          <p:cNvSpPr txBox="1"/>
          <p:nvPr/>
        </p:nvSpPr>
        <p:spPr>
          <a:xfrm>
            <a:off x="8860909" y="3228945"/>
            <a:ext cx="167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상하의 </a:t>
            </a:r>
            <a:r>
              <a:rPr lang="ko-KR" altLang="en-US" sz="1000" dirty="0" err="1">
                <a:solidFill>
                  <a:schemeClr val="bg1"/>
                </a:solidFill>
              </a:rPr>
              <a:t>경계값을</a:t>
            </a:r>
            <a:r>
              <a:rPr lang="ko-KR" altLang="en-US" sz="1000" dirty="0">
                <a:solidFill>
                  <a:schemeClr val="bg1"/>
                </a:solidFill>
              </a:rPr>
              <a:t>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범위내에서만 </a:t>
            </a:r>
            <a:r>
              <a:rPr lang="ko-KR" altLang="en-US" sz="1000" dirty="0" err="1">
                <a:solidFill>
                  <a:schemeClr val="bg1"/>
                </a:solidFill>
              </a:rPr>
              <a:t>회전값</a:t>
            </a:r>
            <a:r>
              <a:rPr lang="ko-KR" altLang="en-US" sz="1000" dirty="0">
                <a:solidFill>
                  <a:schemeClr val="bg1"/>
                </a:solidFill>
              </a:rPr>
              <a:t> 계산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95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33097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HitRatCast</a:t>
            </a:r>
            <a:r>
              <a:rPr lang="en-US" altLang="ko-KR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오브젝트 미 검출 문제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4533140" y="4758672"/>
            <a:ext cx="3893501" cy="905528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HitRayCast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통해서 검출이 가능한 레이어와 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검출되서는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안되는 레이어로 구분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미검출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오브젝트에 가려 검출되지 못하는 오브젝트들이 검출되도록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A455C93-0356-4B75-AF2C-759074AB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50" y="2715806"/>
            <a:ext cx="5563317" cy="17385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61DA94-DE02-46A5-8D6D-B209900B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07" y="3054471"/>
            <a:ext cx="3053726" cy="7410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31CE4E-A26D-4EFA-8A97-A339750CBF74}"/>
              </a:ext>
            </a:extLst>
          </p:cNvPr>
          <p:cNvSpPr txBox="1"/>
          <p:nvPr/>
        </p:nvSpPr>
        <p:spPr>
          <a:xfrm>
            <a:off x="7989746" y="3800628"/>
            <a:ext cx="1807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미검출</a:t>
            </a:r>
            <a:r>
              <a:rPr lang="ko-KR" altLang="en-US" sz="1000" dirty="0">
                <a:solidFill>
                  <a:schemeClr val="bg1"/>
                </a:solidFill>
              </a:rPr>
              <a:t> 오브젝트의 레이어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6514F-9094-4CF6-9BD9-3EC6E5E6B4A4}"/>
              </a:ext>
            </a:extLst>
          </p:cNvPr>
          <p:cNvSpPr txBox="1"/>
          <p:nvPr/>
        </p:nvSpPr>
        <p:spPr>
          <a:xfrm>
            <a:off x="2866830" y="3458856"/>
            <a:ext cx="2331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미검출</a:t>
            </a:r>
            <a:r>
              <a:rPr lang="ko-KR" altLang="en-US" sz="1000" dirty="0">
                <a:solidFill>
                  <a:schemeClr val="bg1"/>
                </a:solidFill>
              </a:rPr>
              <a:t> 레이어를 비트마스크로 연산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75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24207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타이틀 화면 카메라 연출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3951160" y="5391664"/>
            <a:ext cx="4622187" cy="416469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2D 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캔버스 화면 내에서 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3D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화면을 시각적으로 연출하지 않고 실제 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3D 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공간안에서 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Canvas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배치해 카메라 연출 구현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FB60DED-E4C4-40A6-A6F6-14C9B66FA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27" y="2489696"/>
            <a:ext cx="4572000" cy="2571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9014DE-4C87-4A72-A05D-A84896D29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540" y="2489695"/>
            <a:ext cx="3233537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44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16333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카메라 연출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3724420" y="6004810"/>
            <a:ext cx="4622187" cy="416469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Post process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사용하여 각 씬 마다 사용되는 카메라에 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Post Profile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을 생성하여 각 카메라에 연출 효과 부여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2DDCD1-B5B8-4CEF-8C2C-D60CABF5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50856"/>
            <a:ext cx="2976842" cy="31491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1542BC-CAB4-4B6D-872D-AA462D21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83" y="2350856"/>
            <a:ext cx="2592233" cy="3149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7D2106-1203-48AE-8499-8BA4B8D44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012" y="2063774"/>
            <a:ext cx="2418503" cy="3459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851408-6957-489A-95FF-52869C77FB64}"/>
              </a:ext>
            </a:extLst>
          </p:cNvPr>
          <p:cNvSpPr txBox="1"/>
          <p:nvPr/>
        </p:nvSpPr>
        <p:spPr>
          <a:xfrm>
            <a:off x="5300291" y="5611664"/>
            <a:ext cx="1470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포스트 프로세싱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E0B0C9-993E-4FA1-A254-B839E5404201}"/>
              </a:ext>
            </a:extLst>
          </p:cNvPr>
          <p:cNvSpPr txBox="1"/>
          <p:nvPr/>
        </p:nvSpPr>
        <p:spPr>
          <a:xfrm>
            <a:off x="1286730" y="5611664"/>
            <a:ext cx="1979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Volume</a:t>
            </a:r>
            <a:r>
              <a:rPr lang="ko-KR" altLang="en-US" sz="1000" dirty="0">
                <a:solidFill>
                  <a:schemeClr val="bg1"/>
                </a:solidFill>
              </a:rPr>
              <a:t> 에서 카메라 효과 지정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29E9B9-1B72-4D88-922D-D1A90AE0F62F}"/>
              </a:ext>
            </a:extLst>
          </p:cNvPr>
          <p:cNvSpPr txBox="1"/>
          <p:nvPr/>
        </p:nvSpPr>
        <p:spPr>
          <a:xfrm>
            <a:off x="9260063" y="5611664"/>
            <a:ext cx="1310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씬별</a:t>
            </a:r>
            <a:r>
              <a:rPr lang="ko-KR" altLang="en-US" sz="1000" dirty="0">
                <a:solidFill>
                  <a:schemeClr val="bg1"/>
                </a:solidFill>
              </a:rPr>
              <a:t> 카메라 프로필 생성하여 관리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35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23445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배터리 </a:t>
            </a:r>
            <a:r>
              <a:rPr lang="ko-KR" altLang="en-US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스폰</a:t>
            </a:r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확률 문제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3038701" y="4507755"/>
            <a:ext cx="3482573" cy="1235613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각 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‘Battery’ </a:t>
              </a:r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태그를 지닌 배터리 오브젝트에 각 고유번호를 지닐 수 있도록 스크립트를 부여</a:t>
              </a:r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취득한 배터리의 고유번호들을 통해서</a:t>
              </a:r>
              <a:endParaRPr lang="en-US" altLang="ko-KR" sz="12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다음 배터리의 생성 위치가 현재 위치와는 다른 장소에서 새로이 구현되도록 구현하여 문제 해결</a:t>
              </a:r>
              <a:endParaRPr lang="en-US" altLang="ko-KR" sz="12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5398526-3070-463B-A326-9B92C335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71" y="4310054"/>
            <a:ext cx="2117333" cy="15899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53877A-4D11-47BF-911C-182C2A58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1" y="2366860"/>
            <a:ext cx="5023053" cy="18119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1AD5F9-05F7-4E02-B57F-AEFC09F51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271" y="2366860"/>
            <a:ext cx="5106038" cy="30186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4493BF-1049-45A9-BEF9-A04ACA37E303}"/>
              </a:ext>
            </a:extLst>
          </p:cNvPr>
          <p:cNvSpPr txBox="1"/>
          <p:nvPr/>
        </p:nvSpPr>
        <p:spPr>
          <a:xfrm>
            <a:off x="3501815" y="3676112"/>
            <a:ext cx="2368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배터리 검출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배터리 고유 </a:t>
            </a:r>
            <a:r>
              <a:rPr lang="ko-KR" altLang="en-US" sz="1000" dirty="0" err="1">
                <a:solidFill>
                  <a:schemeClr val="bg1"/>
                </a:solidFill>
              </a:rPr>
              <a:t>번호값을</a:t>
            </a:r>
            <a:r>
              <a:rPr lang="ko-KR" altLang="en-US" sz="1000" dirty="0">
                <a:solidFill>
                  <a:schemeClr val="bg1"/>
                </a:solidFill>
              </a:rPr>
              <a:t> 매니저에 전달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2C688-6D6E-4710-9C0A-BA5592FE1B39}"/>
              </a:ext>
            </a:extLst>
          </p:cNvPr>
          <p:cNvSpPr txBox="1"/>
          <p:nvPr/>
        </p:nvSpPr>
        <p:spPr>
          <a:xfrm>
            <a:off x="1012572" y="5908079"/>
            <a:ext cx="16489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고유값을</a:t>
            </a:r>
            <a:r>
              <a:rPr lang="ko-KR" altLang="en-US" sz="1000" dirty="0">
                <a:solidFill>
                  <a:schemeClr val="bg1"/>
                </a:solidFill>
              </a:rPr>
              <a:t> 전달받아 보관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3A0417-64EF-4D90-AB77-43CD4D9F5B0B}"/>
              </a:ext>
            </a:extLst>
          </p:cNvPr>
          <p:cNvSpPr txBox="1"/>
          <p:nvPr/>
        </p:nvSpPr>
        <p:spPr>
          <a:xfrm>
            <a:off x="9019309" y="4704899"/>
            <a:ext cx="149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고유값과는</a:t>
            </a:r>
            <a:r>
              <a:rPr lang="ko-KR" altLang="en-US" sz="1000" dirty="0">
                <a:solidFill>
                  <a:schemeClr val="bg1"/>
                </a:solidFill>
              </a:rPr>
              <a:t> 다른 값을 지니는 배터리를 </a:t>
            </a:r>
            <a:r>
              <a:rPr lang="ko-KR" altLang="en-US" sz="1000" dirty="0" err="1">
                <a:solidFill>
                  <a:schemeClr val="bg1"/>
                </a:solidFill>
              </a:rPr>
              <a:t>스폰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5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622101"/>
            <a:ext cx="1357746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6951"/>
            <a:ext cx="1356157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3214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68DF7-64B8-441F-BF99-BBE98425189A}"/>
              </a:ext>
            </a:extLst>
          </p:cNvPr>
          <p:cNvSpPr txBox="1"/>
          <p:nvPr/>
        </p:nvSpPr>
        <p:spPr>
          <a:xfrm>
            <a:off x="788120" y="1894497"/>
            <a:ext cx="2344547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공포 연출 오브젝트 배치</a:t>
            </a:r>
            <a:endParaRPr lang="en-US" altLang="ko-KR" sz="16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0E0E3-F663-4010-A9B8-C5576ABC5F32}"/>
              </a:ext>
            </a:extLst>
          </p:cNvPr>
          <p:cNvGrpSpPr/>
          <p:nvPr/>
        </p:nvGrpSpPr>
        <p:grpSpPr>
          <a:xfrm>
            <a:off x="4246492" y="5204653"/>
            <a:ext cx="4092528" cy="1238098"/>
            <a:chOff x="7084291" y="1656628"/>
            <a:chExt cx="4922981" cy="35447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D35FF-A276-4BAB-8BEC-DBDD7B6CE64A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i="0" dirty="0">
                  <a:solidFill>
                    <a:srgbClr val="F0F6FC"/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Main’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카메라 앞 각 공포 연출을 위한 오브젝트들을 배치</a:t>
              </a:r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공포 요소가 필요한 액션들</a:t>
              </a:r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깜짝 박스 다가가기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일정 거리 내 마이클 검출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기는 자와 충돌</a:t>
              </a:r>
              <a:r>
                <a:rPr lang="en-US" altLang="ko-KR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에 이벤트 함수를 부여하여</a:t>
              </a:r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b="1" dirty="0">
                  <a:solidFill>
                    <a:srgbClr val="F0F6F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이벤트 발생시 오브젝트 활성화 및 애니메이션 재생</a:t>
              </a:r>
              <a:endParaRPr lang="en-US" altLang="ko-KR" sz="12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56B23B7F-0396-4D15-BF31-FF7DCA75E4CF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1/2 액자 13">
              <a:extLst>
                <a:ext uri="{FF2B5EF4-FFF2-40B4-BE49-F238E27FC236}">
                  <a16:creationId xmlns:a16="http://schemas.microsoft.com/office/drawing/2014/main" id="{1D818CFA-4E66-4679-9650-228769AF3CD7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E2A4599-8B0C-4A43-B4F0-EDA353BF9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77" y="2126191"/>
            <a:ext cx="5300927" cy="29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0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008B1-F71C-41BC-92D2-EA5AFC143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27"/>
          <a:stretch/>
        </p:blipFill>
        <p:spPr>
          <a:xfrm>
            <a:off x="788121" y="2405064"/>
            <a:ext cx="3341958" cy="27426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201DF8-2A20-4E1D-9ABD-6A3351AD8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7"/>
          <a:stretch/>
        </p:blipFill>
        <p:spPr>
          <a:xfrm>
            <a:off x="4273868" y="2408607"/>
            <a:ext cx="3548758" cy="204078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D06B56-240C-46D6-B1D5-BF376EE5E0CB}"/>
              </a:ext>
            </a:extLst>
          </p:cNvPr>
          <p:cNvGrpSpPr/>
          <p:nvPr/>
        </p:nvGrpSpPr>
        <p:grpSpPr>
          <a:xfrm>
            <a:off x="3155158" y="5319747"/>
            <a:ext cx="2237419" cy="617761"/>
            <a:chOff x="7084291" y="1656628"/>
            <a:chExt cx="4922981" cy="354474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8E617-B6BE-4503-ABB7-55D3E902FCDB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‘Singleton’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패턴 사용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기본 해상도 옵션 세팅 함수 호출로 기본 옵션 세팅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5" name="1/2 액자 24">
              <a:extLst>
                <a:ext uri="{FF2B5EF4-FFF2-40B4-BE49-F238E27FC236}">
                  <a16:creationId xmlns:a16="http://schemas.microsoft.com/office/drawing/2014/main" id="{A05B5084-72BA-468C-8F78-249AE6387A22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274D4514-D47A-461E-9464-40F5FB6DE13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6D205F08-C8DB-46C3-8F00-175EA2BC1C00}"/>
              </a:ext>
            </a:extLst>
          </p:cNvPr>
          <p:cNvSpPr/>
          <p:nvPr/>
        </p:nvSpPr>
        <p:spPr>
          <a:xfrm>
            <a:off x="2508450" y="450865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59265F-E36C-47D1-8ACF-638D4649D392}"/>
              </a:ext>
            </a:extLst>
          </p:cNvPr>
          <p:cNvSpPr/>
          <p:nvPr/>
        </p:nvSpPr>
        <p:spPr>
          <a:xfrm>
            <a:off x="5914325" y="3932926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7CA619F-D78F-4442-BF40-7FE066050875}"/>
              </a:ext>
            </a:extLst>
          </p:cNvPr>
          <p:cNvCxnSpPr>
            <a:cxnSpLocks/>
            <a:stCxn id="4" idx="6"/>
            <a:endCxn id="27" idx="4"/>
          </p:cNvCxnSpPr>
          <p:nvPr/>
        </p:nvCxnSpPr>
        <p:spPr>
          <a:xfrm flipV="1">
            <a:off x="2642372" y="4089402"/>
            <a:ext cx="3338914" cy="49749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82452D-BFD6-45AB-994D-A1693B562E0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273868" y="4586897"/>
            <a:ext cx="0" cy="732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3F1952D-F543-4CF5-989E-A3C6D48ED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415" y="2405064"/>
            <a:ext cx="3885241" cy="152431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681CCF-8F90-4CD9-8BAD-65F546ADD3F9}"/>
              </a:ext>
            </a:extLst>
          </p:cNvPr>
          <p:cNvGrpSpPr/>
          <p:nvPr/>
        </p:nvGrpSpPr>
        <p:grpSpPr>
          <a:xfrm>
            <a:off x="5935202" y="5376853"/>
            <a:ext cx="3541269" cy="617761"/>
            <a:chOff x="7084291" y="1656628"/>
            <a:chExt cx="4922981" cy="354474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964B7-F805-4A77-B4B3-B08C04F6555B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인 게임 속 생존 시간 조절로 난이도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Option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Game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항목에서 난이도 조절 버튼으로 변경 가능하며 각 버튼에 맞는 함수를 이벤트로 등록</a:t>
              </a: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C1A80450-5F8B-4F05-9870-5F91BDDE9F1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23766EEE-3E03-4969-A11D-37459DCF6089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AFE3D5-799A-4055-98D3-83FA6C4BD9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028"/>
          <a:stretch/>
        </p:blipFill>
        <p:spPr>
          <a:xfrm>
            <a:off x="7979588" y="4011164"/>
            <a:ext cx="2908976" cy="12213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A6DD0D2-6A0A-46C5-96F7-DCDEACAF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763" y="5388651"/>
            <a:ext cx="2180217" cy="60596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85C9F66-1ED9-4437-9439-4994AA6DD28F}"/>
              </a:ext>
            </a:extLst>
          </p:cNvPr>
          <p:cNvSpPr/>
          <p:nvPr/>
        </p:nvSpPr>
        <p:spPr>
          <a:xfrm>
            <a:off x="9584802" y="240506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168506D-DF95-4873-B2A4-E17F92B4043E}"/>
              </a:ext>
            </a:extLst>
          </p:cNvPr>
          <p:cNvSpPr/>
          <p:nvPr/>
        </p:nvSpPr>
        <p:spPr>
          <a:xfrm>
            <a:off x="9584802" y="3272523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5D03E61-2E2A-4B65-A4D7-5DEB1975E09E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9718724" y="3350761"/>
            <a:ext cx="705234" cy="112332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D4C6C56-EE8D-492B-9E88-95AF7EC41012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9718724" y="2483302"/>
            <a:ext cx="229494" cy="1990783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CF349F1E-7D65-4357-82CB-0EAF27E00C2D}"/>
              </a:ext>
            </a:extLst>
          </p:cNvPr>
          <p:cNvSpPr/>
          <p:nvPr/>
        </p:nvSpPr>
        <p:spPr>
          <a:xfrm>
            <a:off x="9664673" y="5607495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51288EC-EB38-4052-89DC-3AEBBEA5CBB6}"/>
              </a:ext>
            </a:extLst>
          </p:cNvPr>
          <p:cNvCxnSpPr>
            <a:cxnSpLocks/>
            <a:stCxn id="47" idx="4"/>
            <a:endCxn id="33" idx="2"/>
          </p:cNvCxnSpPr>
          <p:nvPr/>
        </p:nvCxnSpPr>
        <p:spPr>
          <a:xfrm rot="5400000">
            <a:off x="8603415" y="4866394"/>
            <a:ext cx="230643" cy="2025797"/>
          </a:xfrm>
          <a:prstGeom prst="bentConnector3">
            <a:avLst>
              <a:gd name="adj1" fmla="val 19911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61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-3029"/>
            <a:ext cx="1356157" cy="5078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900" b="1" dirty="0">
              <a:solidFill>
                <a:srgbClr val="F0F6F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391418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Hello_Michael Demo Play">
            <a:hlinkClick r:id="" action="ppaction://media"/>
            <a:extLst>
              <a:ext uri="{FF2B5EF4-FFF2-40B4-BE49-F238E27FC236}">
                <a16:creationId xmlns:a16="http://schemas.microsoft.com/office/drawing/2014/main" id="{CD5BC9C5-D10C-41D7-92F6-6321F734C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6635" y="1714890"/>
            <a:ext cx="7980840" cy="44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D06B56-240C-46D6-B1D5-BF376EE5E0CB}"/>
              </a:ext>
            </a:extLst>
          </p:cNvPr>
          <p:cNvGrpSpPr/>
          <p:nvPr/>
        </p:nvGrpSpPr>
        <p:grpSpPr>
          <a:xfrm>
            <a:off x="4373825" y="3563343"/>
            <a:ext cx="2680086" cy="1023897"/>
            <a:chOff x="7084291" y="1656628"/>
            <a:chExt cx="4922981" cy="354474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8E617-B6BE-4503-ABB7-55D3E902FCDB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Mouse_Invert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_’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마우스 상하 반전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해당 함수를 버튼에 이벤트로 등록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Camera_Scripts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flag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변수인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Invert_Check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 전달</a:t>
              </a:r>
            </a:p>
          </p:txBody>
        </p:sp>
        <p:sp>
          <p:nvSpPr>
            <p:cNvPr id="25" name="1/2 액자 24">
              <a:extLst>
                <a:ext uri="{FF2B5EF4-FFF2-40B4-BE49-F238E27FC236}">
                  <a16:creationId xmlns:a16="http://schemas.microsoft.com/office/drawing/2014/main" id="{A05B5084-72BA-468C-8F78-249AE6387A22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1/2 액자 25">
              <a:extLst>
                <a:ext uri="{FF2B5EF4-FFF2-40B4-BE49-F238E27FC236}">
                  <a16:creationId xmlns:a16="http://schemas.microsoft.com/office/drawing/2014/main" id="{274D4514-D47A-461E-9464-40F5FB6DE13F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96583BA-ECBE-41BD-B879-B2EEA521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26801"/>
            <a:ext cx="3471314" cy="2327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9C1189-4A28-4A9F-B1B8-589E189B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591" y="2326801"/>
            <a:ext cx="3528425" cy="110219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B00B0E-CDE6-4893-8BC8-A9BD5626E3EA}"/>
              </a:ext>
            </a:extLst>
          </p:cNvPr>
          <p:cNvSpPr/>
          <p:nvPr/>
        </p:nvSpPr>
        <p:spPr>
          <a:xfrm>
            <a:off x="6955400" y="3125546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5AE54E-DCA2-42F6-8E39-2BF85FD1701A}"/>
              </a:ext>
            </a:extLst>
          </p:cNvPr>
          <p:cNvSpPr/>
          <p:nvPr/>
        </p:nvSpPr>
        <p:spPr>
          <a:xfrm>
            <a:off x="1369560" y="2323247"/>
            <a:ext cx="730989" cy="10313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AEB3BB-E8D0-4EC8-B39B-43B70F008530}"/>
              </a:ext>
            </a:extLst>
          </p:cNvPr>
          <p:cNvSpPr/>
          <p:nvPr/>
        </p:nvSpPr>
        <p:spPr>
          <a:xfrm>
            <a:off x="4509905" y="3595186"/>
            <a:ext cx="1115040" cy="21943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9A4695CB-61AD-4BAC-9E5A-2C5A93779465}"/>
              </a:ext>
            </a:extLst>
          </p:cNvPr>
          <p:cNvCxnSpPr>
            <a:stCxn id="2" idx="3"/>
            <a:endCxn id="29" idx="1"/>
          </p:cNvCxnSpPr>
          <p:nvPr/>
        </p:nvCxnSpPr>
        <p:spPr>
          <a:xfrm>
            <a:off x="2100549" y="2374813"/>
            <a:ext cx="2409356" cy="1330089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2813F86-CD15-4061-A668-C11C4166A08A}"/>
              </a:ext>
            </a:extLst>
          </p:cNvPr>
          <p:cNvCxnSpPr>
            <a:cxnSpLocks/>
            <a:stCxn id="27" idx="4"/>
            <a:endCxn id="17" idx="3"/>
          </p:cNvCxnSpPr>
          <p:nvPr/>
        </p:nvCxnSpPr>
        <p:spPr>
          <a:xfrm rot="16200000" flipH="1">
            <a:off x="6641501" y="3662882"/>
            <a:ext cx="793270" cy="31550"/>
          </a:xfrm>
          <a:prstGeom prst="bentConnector4">
            <a:avLst>
              <a:gd name="adj1" fmla="val 17732"/>
              <a:gd name="adj2" fmla="val 42960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3FA2629A-23C7-47FF-BDC7-B6A2299F4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376" y="4739290"/>
            <a:ext cx="5545141" cy="176801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57C87C-38CA-41CB-8F72-DFB791A15358}"/>
              </a:ext>
            </a:extLst>
          </p:cNvPr>
          <p:cNvGrpSpPr/>
          <p:nvPr/>
        </p:nvGrpSpPr>
        <p:grpSpPr>
          <a:xfrm>
            <a:off x="788120" y="4745158"/>
            <a:ext cx="2945680" cy="598102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D743A2-3D82-4047-8D48-86D8545BA49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Camera_Scripts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UpdateRotate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함수에서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Invert_Check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값에 따라서 마우스 상하 축 회전 값을 최종적으로 계산</a:t>
              </a: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0C2FDD72-1091-4E0A-85E2-7E9696CDA71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257158E4-D543-4AB4-9CB0-7A3187350A1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7FF7A7-122C-4E89-9076-9085BBD604C8}"/>
              </a:ext>
            </a:extLst>
          </p:cNvPr>
          <p:cNvSpPr/>
          <p:nvPr/>
        </p:nvSpPr>
        <p:spPr>
          <a:xfrm>
            <a:off x="5139008" y="4348016"/>
            <a:ext cx="956992" cy="14786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57342D-A2CC-4FD8-832F-02EBFC177391}"/>
              </a:ext>
            </a:extLst>
          </p:cNvPr>
          <p:cNvSpPr txBox="1"/>
          <p:nvPr/>
        </p:nvSpPr>
        <p:spPr>
          <a:xfrm>
            <a:off x="8283802" y="4725895"/>
            <a:ext cx="111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Camera_Scripts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40E860F-108E-4D0D-BE6C-C6CB4675B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271" y="4075291"/>
            <a:ext cx="2767373" cy="49688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2F14086-63C7-4B6D-A3F2-E91DCB6CA69E}"/>
              </a:ext>
            </a:extLst>
          </p:cNvPr>
          <p:cNvSpPr txBox="1"/>
          <p:nvPr/>
        </p:nvSpPr>
        <p:spPr>
          <a:xfrm>
            <a:off x="8940726" y="4037960"/>
            <a:ext cx="111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Camera_Scripts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3E610C-4038-44F8-9618-6B1A0BA5CA2C}"/>
              </a:ext>
            </a:extLst>
          </p:cNvPr>
          <p:cNvSpPr/>
          <p:nvPr/>
        </p:nvSpPr>
        <p:spPr>
          <a:xfrm>
            <a:off x="7380409" y="4314170"/>
            <a:ext cx="639641" cy="11971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A701E22-DFFF-47B8-AC2C-04F5996C43F1}"/>
              </a:ext>
            </a:extLst>
          </p:cNvPr>
          <p:cNvSpPr/>
          <p:nvPr/>
        </p:nvSpPr>
        <p:spPr>
          <a:xfrm>
            <a:off x="4154570" y="5196860"/>
            <a:ext cx="715880" cy="14640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DA15EBF-418E-4C0A-ACFE-63CA0B144249}"/>
              </a:ext>
            </a:extLst>
          </p:cNvPr>
          <p:cNvCxnSpPr>
            <a:cxnSpLocks/>
            <a:stCxn id="17" idx="2"/>
            <a:endCxn id="42" idx="1"/>
          </p:cNvCxnSpPr>
          <p:nvPr/>
        </p:nvCxnSpPr>
        <p:spPr>
          <a:xfrm rot="5400000" flipH="1" flipV="1">
            <a:off x="6440532" y="3647364"/>
            <a:ext cx="213211" cy="1666541"/>
          </a:xfrm>
          <a:prstGeom prst="bentConnector4">
            <a:avLst>
              <a:gd name="adj1" fmla="val -32166"/>
              <a:gd name="adj2" fmla="val 9020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4EE7DD8-2D31-48C8-BDA4-A574C0C79DBC}"/>
              </a:ext>
            </a:extLst>
          </p:cNvPr>
          <p:cNvCxnSpPr>
            <a:stCxn id="43" idx="3"/>
            <a:endCxn id="42" idx="2"/>
          </p:cNvCxnSpPr>
          <p:nvPr/>
        </p:nvCxnSpPr>
        <p:spPr>
          <a:xfrm flipV="1">
            <a:off x="4870450" y="4433888"/>
            <a:ext cx="2829780" cy="836172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F8F8B5-679A-4F70-9E52-DE5B28D4F022}"/>
              </a:ext>
            </a:extLst>
          </p:cNvPr>
          <p:cNvSpPr/>
          <p:nvPr/>
        </p:nvSpPr>
        <p:spPr>
          <a:xfrm>
            <a:off x="2237964" y="4771840"/>
            <a:ext cx="1033874" cy="200276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E3C69DA-B365-4839-80B7-06CA4CBF4079}"/>
              </a:ext>
            </a:extLst>
          </p:cNvPr>
          <p:cNvSpPr/>
          <p:nvPr/>
        </p:nvSpPr>
        <p:spPr>
          <a:xfrm>
            <a:off x="1303968" y="4981144"/>
            <a:ext cx="956992" cy="14786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C9C6D69A-DDD8-4261-8420-AC78389440B5}"/>
              </a:ext>
            </a:extLst>
          </p:cNvPr>
          <p:cNvCxnSpPr>
            <a:cxnSpLocks/>
            <a:stCxn id="52" idx="2"/>
            <a:endCxn id="17" idx="2"/>
          </p:cNvCxnSpPr>
          <p:nvPr/>
        </p:nvCxnSpPr>
        <p:spPr>
          <a:xfrm rot="5400000" flipH="1" flipV="1">
            <a:off x="3477279" y="2892425"/>
            <a:ext cx="541773" cy="3931404"/>
          </a:xfrm>
          <a:prstGeom prst="bentConnector3">
            <a:avLst>
              <a:gd name="adj1" fmla="val -422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A6D077E-4E45-45DA-962B-278BB74F79F2}"/>
              </a:ext>
            </a:extLst>
          </p:cNvPr>
          <p:cNvSpPr/>
          <p:nvPr/>
        </p:nvSpPr>
        <p:spPr>
          <a:xfrm>
            <a:off x="4376872" y="4735301"/>
            <a:ext cx="1920568" cy="119181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AC593DC3-8289-4528-A251-B3997EDCAFE9}"/>
              </a:ext>
            </a:extLst>
          </p:cNvPr>
          <p:cNvCxnSpPr>
            <a:cxnSpLocks/>
            <a:stCxn id="51" idx="0"/>
            <a:endCxn id="57" idx="0"/>
          </p:cNvCxnSpPr>
          <p:nvPr/>
        </p:nvCxnSpPr>
        <p:spPr>
          <a:xfrm rot="5400000" flipH="1" flipV="1">
            <a:off x="4027759" y="3462444"/>
            <a:ext cx="36539" cy="2582255"/>
          </a:xfrm>
          <a:prstGeom prst="bentConnector3">
            <a:avLst>
              <a:gd name="adj1" fmla="val 20427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8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57C87C-38CA-41CB-8F72-DFB791A15358}"/>
              </a:ext>
            </a:extLst>
          </p:cNvPr>
          <p:cNvGrpSpPr/>
          <p:nvPr/>
        </p:nvGrpSpPr>
        <p:grpSpPr>
          <a:xfrm>
            <a:off x="6048247" y="5507147"/>
            <a:ext cx="5698628" cy="818762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D743A2-3D82-4047-8D48-86D8545BA49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플레이어의 모니터 해상도에 맞는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60hz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이상의 주사율을 가지는 리스트를 받아서 중복되는 해상도를 제거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후 정렬된 목록을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list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에 추가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dropdown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메뉴에서 플레이어가 선택하여 볼 수 있도록 객체화 하여 텍스트로 저장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플레이어는 이를 보고 원하는 해상도 비율을 선택하여 플레이</a:t>
              </a: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0C2FDD72-1091-4E0A-85E2-7E9696CDA71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257158E4-D543-4AB4-9CB0-7A3187350A1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E4D7107-5336-46A9-83B0-EAAACB7B3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37"/>
          <a:stretch/>
        </p:blipFill>
        <p:spPr>
          <a:xfrm>
            <a:off x="788120" y="2344869"/>
            <a:ext cx="5140616" cy="3631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C71ED0-A1BF-4A93-9D08-1DF3154D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47" y="3187169"/>
            <a:ext cx="4596139" cy="225286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CF40F0F-7351-4EAA-A7B0-85494CC64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90" r="2555"/>
          <a:stretch/>
        </p:blipFill>
        <p:spPr>
          <a:xfrm>
            <a:off x="6048247" y="2368407"/>
            <a:ext cx="5009268" cy="818762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9AE2FA9D-CDA4-418C-8686-6B238FDDCF11}"/>
              </a:ext>
            </a:extLst>
          </p:cNvPr>
          <p:cNvSpPr/>
          <p:nvPr/>
        </p:nvSpPr>
        <p:spPr>
          <a:xfrm>
            <a:off x="5155171" y="402512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56A7214-75D8-4D89-9393-7C6978DD2D3E}"/>
              </a:ext>
            </a:extLst>
          </p:cNvPr>
          <p:cNvSpPr/>
          <p:nvPr/>
        </p:nvSpPr>
        <p:spPr>
          <a:xfrm>
            <a:off x="10112606" y="4313600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008B3E1-1238-4B43-A89C-BAFD2A049B98}"/>
              </a:ext>
            </a:extLst>
          </p:cNvPr>
          <p:cNvSpPr/>
          <p:nvPr/>
        </p:nvSpPr>
        <p:spPr>
          <a:xfrm>
            <a:off x="6096000" y="5749951"/>
            <a:ext cx="45719" cy="730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73B8851-B562-48C7-81A1-C68612469608}"/>
              </a:ext>
            </a:extLst>
          </p:cNvPr>
          <p:cNvCxnSpPr>
            <a:cxnSpLocks/>
            <a:stCxn id="47" idx="4"/>
            <a:endCxn id="30" idx="2"/>
          </p:cNvCxnSpPr>
          <p:nvPr/>
        </p:nvCxnSpPr>
        <p:spPr>
          <a:xfrm rot="16200000" flipH="1">
            <a:off x="4856628" y="4547104"/>
            <a:ext cx="1604877" cy="873868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78EA80D-7850-454F-9787-E9586243DC30}"/>
              </a:ext>
            </a:extLst>
          </p:cNvPr>
          <p:cNvCxnSpPr>
            <a:stCxn id="48" idx="4"/>
            <a:endCxn id="34" idx="2"/>
          </p:cNvCxnSpPr>
          <p:nvPr/>
        </p:nvCxnSpPr>
        <p:spPr>
          <a:xfrm rot="5400000">
            <a:off x="8610648" y="4756989"/>
            <a:ext cx="1855833" cy="1282006"/>
          </a:xfrm>
          <a:prstGeom prst="bentConnector5">
            <a:avLst>
              <a:gd name="adj1" fmla="val 27941"/>
              <a:gd name="adj2" fmla="val -140086"/>
              <a:gd name="adj3" fmla="val 11231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22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57C87C-38CA-41CB-8F72-DFB791A15358}"/>
              </a:ext>
            </a:extLst>
          </p:cNvPr>
          <p:cNvGrpSpPr/>
          <p:nvPr/>
        </p:nvGrpSpPr>
        <p:grpSpPr>
          <a:xfrm>
            <a:off x="6279772" y="2322835"/>
            <a:ext cx="5636861" cy="1224698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D743A2-3D82-4047-8D48-86D8545BA49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유니티의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‘Project Settings’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탭의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‘Quality’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탭을 이용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텍스처와 그림자 퀄리티를 내부의 미리 설정한 세팅 값에 각 변수를 연결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단계별 설정 값에 맞춰 텍스처 세팅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(1 – 3 – 5 =&gt; Low – High - Ultra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=&gt; LOW – MED – HIGH)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변수 값에 따라 그림자 세팅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(1 – 2 – 3 =&gt;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OFF – LOW – HIGH)</a:t>
              </a:r>
            </a:p>
            <a:p>
              <a:pPr algn="ctr"/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0C2FDD72-1091-4E0A-85E2-7E9696CDA71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257158E4-D543-4AB4-9CB0-7A3187350A1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74C3106-1FD3-4103-9F18-0E5549283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71" b="15139"/>
          <a:stretch/>
        </p:blipFill>
        <p:spPr>
          <a:xfrm>
            <a:off x="788120" y="2322835"/>
            <a:ext cx="5401013" cy="36342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A4937A-C7C3-4D0A-B9B7-A77AE283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04"/>
          <a:stretch/>
        </p:blipFill>
        <p:spPr>
          <a:xfrm>
            <a:off x="6279772" y="3644063"/>
            <a:ext cx="3817786" cy="1563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4D81A-9373-44FA-85A9-50D401965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23" y="3644063"/>
            <a:ext cx="1808184" cy="170729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7950D5-9478-4F7B-AE37-AA70E8DBEF3B}"/>
              </a:ext>
            </a:extLst>
          </p:cNvPr>
          <p:cNvSpPr/>
          <p:nvPr/>
        </p:nvSpPr>
        <p:spPr>
          <a:xfrm>
            <a:off x="983142" y="3048467"/>
            <a:ext cx="3383118" cy="202962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0A972F6-C566-4297-B87B-CE69023FA2CB}"/>
              </a:ext>
            </a:extLst>
          </p:cNvPr>
          <p:cNvSpPr/>
          <p:nvPr/>
        </p:nvSpPr>
        <p:spPr>
          <a:xfrm>
            <a:off x="7717850" y="2740608"/>
            <a:ext cx="133922" cy="1564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73EB226-12BB-4085-8A19-28ABDFABC28B}"/>
              </a:ext>
            </a:extLst>
          </p:cNvPr>
          <p:cNvSpPr/>
          <p:nvPr/>
        </p:nvSpPr>
        <p:spPr>
          <a:xfrm>
            <a:off x="8059721" y="3113670"/>
            <a:ext cx="133922" cy="1564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F5B7727-6007-4809-AEF1-AA8DB3EBB3A9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 flipV="1">
            <a:off x="4366260" y="2818846"/>
            <a:ext cx="3351590" cy="124443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99E0E4B-4397-4069-AE97-A99D09B1FAC3}"/>
              </a:ext>
            </a:extLst>
          </p:cNvPr>
          <p:cNvSpPr/>
          <p:nvPr/>
        </p:nvSpPr>
        <p:spPr>
          <a:xfrm>
            <a:off x="983142" y="5078094"/>
            <a:ext cx="3351590" cy="22962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6FCE754-F631-4D48-8CFC-75169F3FC07D}"/>
              </a:ext>
            </a:extLst>
          </p:cNvPr>
          <p:cNvCxnSpPr>
            <a:stCxn id="31" idx="3"/>
            <a:endCxn id="29" idx="3"/>
          </p:cNvCxnSpPr>
          <p:nvPr/>
        </p:nvCxnSpPr>
        <p:spPr>
          <a:xfrm flipV="1">
            <a:off x="4334732" y="3191908"/>
            <a:ext cx="3724989" cy="2000997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83845232-070C-4D53-B707-2121991623AC}"/>
              </a:ext>
            </a:extLst>
          </p:cNvPr>
          <p:cNvSpPr/>
          <p:nvPr/>
        </p:nvSpPr>
        <p:spPr>
          <a:xfrm>
            <a:off x="9748498" y="461948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5E483B7-9F46-4F24-BD14-AD3DECEF92EA}"/>
              </a:ext>
            </a:extLst>
          </p:cNvPr>
          <p:cNvSpPr/>
          <p:nvPr/>
        </p:nvSpPr>
        <p:spPr>
          <a:xfrm>
            <a:off x="10290036" y="378128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0747020-4BE5-4A05-A644-0E908198C6F4}"/>
              </a:ext>
            </a:extLst>
          </p:cNvPr>
          <p:cNvCxnSpPr>
            <a:stCxn id="37" idx="2"/>
            <a:endCxn id="38" idx="2"/>
          </p:cNvCxnSpPr>
          <p:nvPr/>
        </p:nvCxnSpPr>
        <p:spPr>
          <a:xfrm rot="10800000" flipH="1">
            <a:off x="9748498" y="3859522"/>
            <a:ext cx="541538" cy="838200"/>
          </a:xfrm>
          <a:prstGeom prst="bentConnector3">
            <a:avLst>
              <a:gd name="adj1" fmla="val -4221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6C53A19-D4F5-4B2C-B7B7-040F332FBA98}"/>
              </a:ext>
            </a:extLst>
          </p:cNvPr>
          <p:cNvCxnSpPr>
            <a:cxnSpLocks/>
            <a:stCxn id="38" idx="2"/>
            <a:endCxn id="34" idx="2"/>
          </p:cNvCxnSpPr>
          <p:nvPr/>
        </p:nvCxnSpPr>
        <p:spPr>
          <a:xfrm rot="10800000">
            <a:off x="9098204" y="3547534"/>
            <a:ext cx="1191833" cy="311989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98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754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해상도 조절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퀄리티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 조작 속도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난이도 등을 조절하는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OptionManager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57C87C-38CA-41CB-8F72-DFB791A15358}"/>
              </a:ext>
            </a:extLst>
          </p:cNvPr>
          <p:cNvGrpSpPr/>
          <p:nvPr/>
        </p:nvGrpSpPr>
        <p:grpSpPr>
          <a:xfrm>
            <a:off x="9281691" y="2353962"/>
            <a:ext cx="2563176" cy="3454171"/>
            <a:chOff x="7084291" y="1656628"/>
            <a:chExt cx="4922981" cy="3544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D743A2-3D82-4047-8D48-86D8545BA49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최종적으로 종합된 해상도 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전체화면 여부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텍스처 및 그림자 퀄리티 설정 후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플레이어가 사용하는 기기의 종횡비와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게임이 요구하는 종횡비의 비율을 비교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게임의 화면의 깨지지 않는 범위 안에서 원하는 화면 크기에서 플레이 할 수 있도록 해상도를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Width : height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(16:9)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위 범위 내에서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애니메이션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위한 카메라를 위해서 추가적으로 동일하지만 변수 값만 다른 함수 추가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0C2FDD72-1091-4E0A-85E2-7E9696CDA718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257158E4-D543-4AB4-9CB0-7A3187350A1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7DDC70D-20C6-4A43-B43B-4AD69CA8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0" y="2353962"/>
            <a:ext cx="8423698" cy="1613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41ACA7-2268-4001-B4EE-A86C8C6C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" y="4083995"/>
            <a:ext cx="8364348" cy="220437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1F603E9D-9609-4F12-9346-E19B79ED84B5}"/>
              </a:ext>
            </a:extLst>
          </p:cNvPr>
          <p:cNvSpPr/>
          <p:nvPr/>
        </p:nvSpPr>
        <p:spPr>
          <a:xfrm>
            <a:off x="8343073" y="5421708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DDE009E-A3B2-455E-B4B5-BA501E1D7C5D}"/>
              </a:ext>
            </a:extLst>
          </p:cNvPr>
          <p:cNvCxnSpPr>
            <a:stCxn id="26" idx="6"/>
            <a:endCxn id="34" idx="2"/>
          </p:cNvCxnSpPr>
          <p:nvPr/>
        </p:nvCxnSpPr>
        <p:spPr>
          <a:xfrm>
            <a:off x="8476995" y="5499946"/>
            <a:ext cx="2086284" cy="308187"/>
          </a:xfrm>
          <a:prstGeom prst="bentConnector4">
            <a:avLst>
              <a:gd name="adj1" fmla="val 19285"/>
              <a:gd name="adj2" fmla="val 17417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99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1B2814-0031-4C69-8690-DBCCE2BF8852}"/>
              </a:ext>
            </a:extLst>
          </p:cNvPr>
          <p:cNvSpPr/>
          <p:nvPr/>
        </p:nvSpPr>
        <p:spPr>
          <a:xfrm>
            <a:off x="0" y="1"/>
            <a:ext cx="517236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18893-A2EB-4423-8294-53144EB54DA5}"/>
              </a:ext>
            </a:extLst>
          </p:cNvPr>
          <p:cNvSpPr/>
          <p:nvPr/>
        </p:nvSpPr>
        <p:spPr>
          <a:xfrm>
            <a:off x="12007272" y="0"/>
            <a:ext cx="184727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5060A-3EA3-4296-8B33-F5038BEFDEA7}"/>
              </a:ext>
            </a:extLst>
          </p:cNvPr>
          <p:cNvGrpSpPr/>
          <p:nvPr/>
        </p:nvGrpSpPr>
        <p:grpSpPr>
          <a:xfrm>
            <a:off x="2434525" y="1894498"/>
            <a:ext cx="3500608" cy="338553"/>
            <a:chOff x="7084291" y="1656628"/>
            <a:chExt cx="4922981" cy="35447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8F7FC8-39C8-4D9C-84A4-2827679793C5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실질적인 마우스의 민감도 및 상하 반전을 담당하는 스크립트</a:t>
              </a: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AF6EA720-2561-4416-A796-8D7C32D252B5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86CC4CC0-33DA-4195-85F0-B3005B50CDD6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8E5812-EB85-4AD1-B2CD-E3EE6EB83059}"/>
              </a:ext>
            </a:extLst>
          </p:cNvPr>
          <p:cNvSpPr txBox="1"/>
          <p:nvPr/>
        </p:nvSpPr>
        <p:spPr>
          <a:xfrm>
            <a:off x="109247" y="6485115"/>
            <a:ext cx="13577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문제 해결 사례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srgbClr val="F0F6F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 영상</a:t>
            </a:r>
            <a:endParaRPr lang="en-US" altLang="ko-KR" sz="12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A611-5239-40D6-8276-BC7B93AF3B38}"/>
              </a:ext>
            </a:extLst>
          </p:cNvPr>
          <p:cNvSpPr txBox="1"/>
          <p:nvPr/>
        </p:nvSpPr>
        <p:spPr>
          <a:xfrm>
            <a:off x="110836" y="0"/>
            <a:ext cx="1293091" cy="2308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개요 </a:t>
            </a:r>
            <a:r>
              <a:rPr lang="en-US" altLang="ko-KR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9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기술 스택</a:t>
            </a:r>
            <a:endParaRPr lang="en-US" altLang="ko-KR" sz="9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CC698-E3A0-4A91-BF61-31A12381E0FE}"/>
              </a:ext>
            </a:extLst>
          </p:cNvPr>
          <p:cNvSpPr txBox="1"/>
          <p:nvPr/>
        </p:nvSpPr>
        <p:spPr>
          <a:xfrm>
            <a:off x="628072" y="1114632"/>
            <a:ext cx="2877127" cy="52322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28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51282-E9FF-48BE-A1F9-243D53F17686}"/>
              </a:ext>
            </a:extLst>
          </p:cNvPr>
          <p:cNvSpPr txBox="1"/>
          <p:nvPr/>
        </p:nvSpPr>
        <p:spPr>
          <a:xfrm>
            <a:off x="87023" y="188219"/>
            <a:ext cx="2013527" cy="30777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i="0" dirty="0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주요 코드 및 기능</a:t>
            </a:r>
            <a:endParaRPr lang="en-US" altLang="ko-KR" sz="14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F6B7-34CC-4F11-A483-897ED97EE513}"/>
              </a:ext>
            </a:extLst>
          </p:cNvPr>
          <p:cNvSpPr txBox="1"/>
          <p:nvPr/>
        </p:nvSpPr>
        <p:spPr>
          <a:xfrm>
            <a:off x="788120" y="1894497"/>
            <a:ext cx="1675679" cy="338554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0">
                <a:schemeClr val="bg1">
                  <a:lumMod val="50000"/>
                  <a:alpha val="61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600" b="1" i="0" dirty="0" err="1">
                <a:solidFill>
                  <a:srgbClr val="F0F6FC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Camera_Scripts</a:t>
            </a:r>
            <a:endParaRPr lang="en-US" altLang="ko-KR" sz="1600" b="1" i="0" dirty="0">
              <a:solidFill>
                <a:srgbClr val="F0F6FC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DB7976-DDF3-4ACB-9529-2E13AE9A56BF}"/>
              </a:ext>
            </a:extLst>
          </p:cNvPr>
          <p:cNvGrpSpPr/>
          <p:nvPr/>
        </p:nvGrpSpPr>
        <p:grpSpPr>
          <a:xfrm>
            <a:off x="6365984" y="2955435"/>
            <a:ext cx="5446944" cy="1412459"/>
            <a:chOff x="7084291" y="1656628"/>
            <a:chExt cx="4922981" cy="354474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258C19-A4FB-4CC1-812A-9E2EF1770F87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OptionManager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에서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입력받은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마우스 민감도 값을 적용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UpdateRotate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함수에서 이를 적용해 실제 마우스 이동속도를 조절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ClampAngle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인게임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내부 상하의 경계선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마우스를 위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또는 아래로 계속 이동할 시 생기는 경계의 문제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제한해 입력오류 방지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PlayerMovement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스크립트로 최종 값을 전달하여 시선에 따른 캐릭터 이동 조작에 관여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9" name="1/2 액자 28">
              <a:extLst>
                <a:ext uri="{FF2B5EF4-FFF2-40B4-BE49-F238E27FC236}">
                  <a16:creationId xmlns:a16="http://schemas.microsoft.com/office/drawing/2014/main" id="{FA5A84B0-EFDC-4044-8046-A674CA56DC54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1/2 액자 29">
              <a:extLst>
                <a:ext uri="{FF2B5EF4-FFF2-40B4-BE49-F238E27FC236}">
                  <a16:creationId xmlns:a16="http://schemas.microsoft.com/office/drawing/2014/main" id="{F3A17828-CE2E-46B0-9136-E994E6A3988B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68AC5B-9742-425E-81E4-F72F3023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90" y="2313006"/>
            <a:ext cx="5495318" cy="1791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CCDD51-0B92-4AB2-B5CA-F7AD6459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0" y="4135161"/>
            <a:ext cx="3338881" cy="9640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1D334F-A5A3-43FC-A192-2A5317483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96" y="2313006"/>
            <a:ext cx="2184067" cy="5330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E0C53-644C-441D-8D43-661855237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792" y="2313006"/>
            <a:ext cx="3123766" cy="3904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788DBB-3201-43B6-9558-F2732818A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90" y="5159887"/>
            <a:ext cx="2127432" cy="73610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922E09-3704-4516-8B99-EE388B0E54EC}"/>
              </a:ext>
            </a:extLst>
          </p:cNvPr>
          <p:cNvSpPr/>
          <p:nvPr/>
        </p:nvSpPr>
        <p:spPr>
          <a:xfrm>
            <a:off x="1369560" y="2323247"/>
            <a:ext cx="1932440" cy="9822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FC1000-08D7-442B-85CD-41A234C966BF}"/>
              </a:ext>
            </a:extLst>
          </p:cNvPr>
          <p:cNvSpPr/>
          <p:nvPr/>
        </p:nvSpPr>
        <p:spPr>
          <a:xfrm>
            <a:off x="6914611" y="3179856"/>
            <a:ext cx="993692" cy="19006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473512C-BED8-4E7C-8A14-00CE03892271}"/>
              </a:ext>
            </a:extLst>
          </p:cNvPr>
          <p:cNvCxnSpPr>
            <a:stCxn id="37" idx="2"/>
            <a:endCxn id="38" idx="1"/>
          </p:cNvCxnSpPr>
          <p:nvPr/>
        </p:nvCxnSpPr>
        <p:spPr>
          <a:xfrm rot="16200000" flipH="1">
            <a:off x="4198483" y="558763"/>
            <a:ext cx="853424" cy="4578831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A4DD01F-375C-40DE-9519-BA9A6D151F50}"/>
              </a:ext>
            </a:extLst>
          </p:cNvPr>
          <p:cNvSpPr/>
          <p:nvPr/>
        </p:nvSpPr>
        <p:spPr>
          <a:xfrm>
            <a:off x="1625958" y="3338906"/>
            <a:ext cx="2234841" cy="14248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D8F9A-6A19-4CAF-B8EB-4201867A4364}"/>
              </a:ext>
            </a:extLst>
          </p:cNvPr>
          <p:cNvSpPr/>
          <p:nvPr/>
        </p:nvSpPr>
        <p:spPr>
          <a:xfrm>
            <a:off x="1589054" y="4142032"/>
            <a:ext cx="2534417" cy="15903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90F9C26-8960-4E37-8236-1AC9437E463B}"/>
              </a:ext>
            </a:extLst>
          </p:cNvPr>
          <p:cNvSpPr/>
          <p:nvPr/>
        </p:nvSpPr>
        <p:spPr>
          <a:xfrm>
            <a:off x="7261044" y="3369925"/>
            <a:ext cx="926612" cy="16666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847C744-4F32-430D-845F-5FCDFC2A2B37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 flipV="1">
            <a:off x="4123471" y="3453260"/>
            <a:ext cx="3137573" cy="768290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184E0A8-5CB7-42C9-92B2-F015128CB183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rot="16200000" flipH="1">
            <a:off x="2469499" y="3755267"/>
            <a:ext cx="660645" cy="112884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30F105C-9E52-41DD-803D-B34BF2D9FED3}"/>
              </a:ext>
            </a:extLst>
          </p:cNvPr>
          <p:cNvSpPr/>
          <p:nvPr/>
        </p:nvSpPr>
        <p:spPr>
          <a:xfrm>
            <a:off x="2032295" y="3826769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B522310-3562-4689-89C0-57C8B23933AC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2166217" y="3905007"/>
            <a:ext cx="4199767" cy="23702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869B575D-EB4C-4A8B-BEBC-A86B118C56B2}"/>
              </a:ext>
            </a:extLst>
          </p:cNvPr>
          <p:cNvSpPr/>
          <p:nvPr/>
        </p:nvSpPr>
        <p:spPr>
          <a:xfrm>
            <a:off x="8524398" y="2579536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880C41E-80FF-40D6-B468-1687AC828A5D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rot="16200000" flipH="1">
            <a:off x="8730696" y="2596674"/>
            <a:ext cx="219423" cy="49809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8A2CA8D-AC92-4C15-BDE3-7C34426BCBB5}"/>
              </a:ext>
            </a:extLst>
          </p:cNvPr>
          <p:cNvGrpSpPr/>
          <p:nvPr/>
        </p:nvGrpSpPr>
        <p:grpSpPr>
          <a:xfrm>
            <a:off x="4200673" y="4477263"/>
            <a:ext cx="4214008" cy="1603498"/>
            <a:chOff x="7084291" y="1656628"/>
            <a:chExt cx="4922981" cy="354474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694D96F-CC80-4957-B978-767FAB53D5BF}"/>
                </a:ext>
              </a:extLst>
            </p:cNvPr>
            <p:cNvSpPr/>
            <p:nvPr/>
          </p:nvSpPr>
          <p:spPr>
            <a:xfrm>
              <a:off x="7084291" y="1656628"/>
              <a:ext cx="4922981" cy="3544743"/>
            </a:xfrm>
            <a:prstGeom prst="rect">
              <a:avLst/>
            </a:prstGeom>
            <a:gradFill>
              <a:gsLst>
                <a:gs pos="100000">
                  <a:srgbClr val="0E0E0E">
                    <a:alpha val="0"/>
                  </a:srgbClr>
                </a:gs>
                <a:gs pos="0">
                  <a:srgbClr val="171D1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애니메이션이 끝나고 다시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플레이어블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카메라로 돌아올 때 마우스의 회전 값을 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en-US" altLang="ko-KR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Re_dir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함수를 통해 변수로 받아 자연스럽게 다시 게임 시점으로 돌아올 수 있도록 연출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델리게이트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체인을 통해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씬이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변경되어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로드될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때 상하 반전을 파악하는 플래그 변수를 통해 상하 반전 여부를 적용하기 위해 사용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또한 스크립트가 비활성화 되면서 </a:t>
              </a:r>
              <a:r>
                <a:rPr lang="ko-KR" altLang="en-US" sz="12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델리게이트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체인을 제거해 메모리 누수 방지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62" name="1/2 액자 61">
              <a:extLst>
                <a:ext uri="{FF2B5EF4-FFF2-40B4-BE49-F238E27FC236}">
                  <a16:creationId xmlns:a16="http://schemas.microsoft.com/office/drawing/2014/main" id="{FA35F98A-1B99-4D67-9AC5-4EA9C71817B1}"/>
                </a:ext>
              </a:extLst>
            </p:cNvPr>
            <p:cNvSpPr/>
            <p:nvPr/>
          </p:nvSpPr>
          <p:spPr>
            <a:xfrm>
              <a:off x="7084291" y="1656628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1/2 액자 62">
              <a:extLst>
                <a:ext uri="{FF2B5EF4-FFF2-40B4-BE49-F238E27FC236}">
                  <a16:creationId xmlns:a16="http://schemas.microsoft.com/office/drawing/2014/main" id="{F20BF5DA-2445-4A11-957A-6685F7485BC8}"/>
                </a:ext>
              </a:extLst>
            </p:cNvPr>
            <p:cNvSpPr/>
            <p:nvPr/>
          </p:nvSpPr>
          <p:spPr>
            <a:xfrm rot="10800000">
              <a:off x="11822545" y="4885103"/>
              <a:ext cx="184727" cy="316268"/>
            </a:xfrm>
            <a:prstGeom prst="halfFram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6ED417CF-DA0A-4E34-95B8-7A8D8FEC1C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936" y="4477262"/>
            <a:ext cx="3212081" cy="208711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E5C7539E-7781-4E02-B387-C3F7C4583D33}"/>
              </a:ext>
            </a:extLst>
          </p:cNvPr>
          <p:cNvSpPr/>
          <p:nvPr/>
        </p:nvSpPr>
        <p:spPr>
          <a:xfrm>
            <a:off x="1466992" y="5129553"/>
            <a:ext cx="1389271" cy="213706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F679E6D-D7A8-4971-A651-EDE3B676AC47}"/>
              </a:ext>
            </a:extLst>
          </p:cNvPr>
          <p:cNvSpPr/>
          <p:nvPr/>
        </p:nvSpPr>
        <p:spPr>
          <a:xfrm>
            <a:off x="5488510" y="4699868"/>
            <a:ext cx="536053" cy="181695"/>
          </a:xfrm>
          <a:prstGeom prst="rect">
            <a:avLst/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AC53D4C0-58EC-4049-9158-276D1E07FD08}"/>
              </a:ext>
            </a:extLst>
          </p:cNvPr>
          <p:cNvCxnSpPr>
            <a:cxnSpLocks/>
            <a:stCxn id="67" idx="2"/>
          </p:cNvCxnSpPr>
          <p:nvPr/>
        </p:nvCxnSpPr>
        <p:spPr>
          <a:xfrm rot="5400000">
            <a:off x="5269286" y="4405258"/>
            <a:ext cx="10946" cy="963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80F54626-1044-4406-A0B1-1A5EED8ACB30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2856263" y="4892510"/>
            <a:ext cx="1936717" cy="34389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312374B8-8FD5-4714-A3AB-20C53E0E968E}"/>
              </a:ext>
            </a:extLst>
          </p:cNvPr>
          <p:cNvSpPr/>
          <p:nvPr/>
        </p:nvSpPr>
        <p:spPr>
          <a:xfrm>
            <a:off x="8658320" y="4839284"/>
            <a:ext cx="133922" cy="156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9897C12-290D-47DA-A84D-6B347E0A0DFB}"/>
              </a:ext>
            </a:extLst>
          </p:cNvPr>
          <p:cNvCxnSpPr>
            <a:cxnSpLocks/>
            <a:stCxn id="78" idx="2"/>
            <a:endCxn id="61" idx="2"/>
          </p:cNvCxnSpPr>
          <p:nvPr/>
        </p:nvCxnSpPr>
        <p:spPr>
          <a:xfrm rot="10800000" flipV="1">
            <a:off x="6307678" y="4917521"/>
            <a:ext cx="2350643" cy="1163239"/>
          </a:xfrm>
          <a:prstGeom prst="bentConnector4">
            <a:avLst>
              <a:gd name="adj1" fmla="val 5182"/>
              <a:gd name="adj2" fmla="val 11965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983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3139</Words>
  <Application>Microsoft Office PowerPoint</Application>
  <PresentationFormat>와이드스크린</PresentationFormat>
  <Paragraphs>509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Arimo Bold</vt:lpstr>
      <vt:lpstr>나눔명조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유산</dc:creator>
  <cp:lastModifiedBy>유산</cp:lastModifiedBy>
  <cp:revision>181</cp:revision>
  <dcterms:created xsi:type="dcterms:W3CDTF">2025-01-14T06:59:41Z</dcterms:created>
  <dcterms:modified xsi:type="dcterms:W3CDTF">2025-01-20T09:20:48Z</dcterms:modified>
</cp:coreProperties>
</file>